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0" r:id="rId2"/>
    <p:sldId id="353" r:id="rId3"/>
    <p:sldId id="298" r:id="rId4"/>
    <p:sldId id="343" r:id="rId5"/>
    <p:sldId id="344" r:id="rId6"/>
    <p:sldId id="301" r:id="rId7"/>
    <p:sldId id="345" r:id="rId8"/>
    <p:sldId id="329" r:id="rId9"/>
    <p:sldId id="300" r:id="rId10"/>
    <p:sldId id="330" r:id="rId11"/>
    <p:sldId id="318" r:id="rId12"/>
    <p:sldId id="319" r:id="rId13"/>
    <p:sldId id="320" r:id="rId14"/>
    <p:sldId id="321" r:id="rId15"/>
    <p:sldId id="322" r:id="rId16"/>
    <p:sldId id="331" r:id="rId17"/>
    <p:sldId id="346" r:id="rId18"/>
    <p:sldId id="302" r:id="rId19"/>
    <p:sldId id="347" r:id="rId20"/>
    <p:sldId id="348" r:id="rId21"/>
    <p:sldId id="332" r:id="rId22"/>
    <p:sldId id="349" r:id="rId23"/>
    <p:sldId id="350" r:id="rId24"/>
    <p:sldId id="272" r:id="rId25"/>
    <p:sldId id="273" r:id="rId26"/>
    <p:sldId id="328" r:id="rId27"/>
    <p:sldId id="274" r:id="rId28"/>
    <p:sldId id="306" r:id="rId29"/>
    <p:sldId id="307" r:id="rId30"/>
    <p:sldId id="312" r:id="rId31"/>
    <p:sldId id="326" r:id="rId32"/>
    <p:sldId id="313" r:id="rId33"/>
    <p:sldId id="351" r:id="rId34"/>
    <p:sldId id="315" r:id="rId35"/>
    <p:sldId id="316" r:id="rId36"/>
    <p:sldId id="317" r:id="rId37"/>
    <p:sldId id="325" r:id="rId38"/>
    <p:sldId id="352" r:id="rId39"/>
    <p:sldId id="336" r:id="rId40"/>
    <p:sldId id="334" r:id="rId41"/>
    <p:sldId id="337" r:id="rId42"/>
    <p:sldId id="335" r:id="rId43"/>
    <p:sldId id="339" r:id="rId44"/>
    <p:sldId id="338" r:id="rId45"/>
    <p:sldId id="340" r:id="rId46"/>
    <p:sldId id="341" r:id="rId47"/>
    <p:sldId id="333" r:id="rId48"/>
    <p:sldId id="342" r:id="rId4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FFFFF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6374" autoAdjust="0"/>
  </p:normalViewPr>
  <p:slideViewPr>
    <p:cSldViewPr>
      <p:cViewPr varScale="1">
        <p:scale>
          <a:sx n="106" d="100"/>
          <a:sy n="106" d="100"/>
        </p:scale>
        <p:origin x="177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EE2059-1B04-402F-87CC-597E2F8DBFED}" type="datetimeFigureOut">
              <a:rPr lang="fr-FR" smtClean="0"/>
              <a:t>09/02/2025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B1589-3ED6-46FF-9DD4-83189FEE115C}" type="slidenum">
              <a:rPr lang="fr-FR" smtClean="0"/>
              <a:t>‹N°›</a:t>
            </a:fld>
            <a:endParaRPr lang="fr-FR"/>
          </a:p>
        </p:txBody>
      </p:sp>
    </p:spTree>
    <p:extLst>
      <p:ext uri="{BB962C8B-B14F-4D97-AF65-F5344CB8AC3E}">
        <p14:creationId xmlns:p14="http://schemas.microsoft.com/office/powerpoint/2010/main" val="149964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0_Titre et contenu">
    <p:spTree>
      <p:nvGrpSpPr>
        <p:cNvPr id="1" name=""/>
        <p:cNvGrpSpPr/>
        <p:nvPr/>
      </p:nvGrpSpPr>
      <p:grpSpPr>
        <a:xfrm>
          <a:off x="0" y="0"/>
          <a:ext cx="0" cy="0"/>
          <a:chOff x="0" y="0"/>
          <a:chExt cx="0" cy="0"/>
        </a:xfrm>
      </p:grpSpPr>
      <p:pic>
        <p:nvPicPr>
          <p:cNvPr id="7" name="Image 6" descr="slides_fd-blanc.jpg"/>
          <p:cNvPicPr>
            <a:picLocks noChangeAspect="1"/>
          </p:cNvPicPr>
          <p:nvPr userDrawn="1"/>
        </p:nvPicPr>
        <p:blipFill>
          <a:blip r:embed="rId2" cstate="print"/>
          <a:stretch>
            <a:fillRect/>
          </a:stretch>
        </p:blipFill>
        <p:spPr>
          <a:xfrm>
            <a:off x="2437" y="0"/>
            <a:ext cx="9139126" cy="6858000"/>
          </a:xfrm>
          <a:prstGeom prst="rect">
            <a:avLst/>
          </a:prstGeom>
        </p:spPr>
      </p:pic>
      <p:sp>
        <p:nvSpPr>
          <p:cNvPr id="2" name="Titre 1"/>
          <p:cNvSpPr>
            <a:spLocks noGrp="1"/>
          </p:cNvSpPr>
          <p:nvPr>
            <p:ph type="title"/>
          </p:nvPr>
        </p:nvSpPr>
        <p:spPr>
          <a:xfrm>
            <a:off x="251520" y="318254"/>
            <a:ext cx="8496944" cy="432048"/>
          </a:xfrm>
        </p:spPr>
        <p:txBody>
          <a:bodyPr/>
          <a:lstStyle/>
          <a:p>
            <a:r>
              <a:rPr lang="fr-FR" dirty="0"/>
              <a:t>Cliquez pour modifier le style du titre</a:t>
            </a:r>
          </a:p>
        </p:txBody>
      </p:sp>
      <p:sp>
        <p:nvSpPr>
          <p:cNvPr id="3" name="Espace réservé du contenu 2"/>
          <p:cNvSpPr>
            <a:spLocks noGrp="1"/>
          </p:cNvSpPr>
          <p:nvPr>
            <p:ph idx="1"/>
          </p:nvPr>
        </p:nvSpPr>
        <p:spPr>
          <a:xfrm>
            <a:off x="323528" y="1542391"/>
            <a:ext cx="8424936" cy="482453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p:txBody>
      </p:sp>
      <p:sp>
        <p:nvSpPr>
          <p:cNvPr id="6" name="Espace réservé du numéro de diapositive 5"/>
          <p:cNvSpPr>
            <a:spLocks noGrp="1"/>
          </p:cNvSpPr>
          <p:nvPr>
            <p:ph type="sldNum" sz="quarter" idx="12"/>
          </p:nvPr>
        </p:nvSpPr>
        <p:spPr/>
        <p:txBody>
          <a:bodyPr/>
          <a:lstStyle/>
          <a:p>
            <a:fld id="{F1F5C55A-AAC4-4FAB-A004-0267178C4D8A}" type="slidenum">
              <a:rPr lang="fr-FR" smtClean="0"/>
              <a:pPr/>
              <a:t>‹N°›</a:t>
            </a:fld>
            <a:endParaRPr lang="fr-FR"/>
          </a:p>
        </p:txBody>
      </p:sp>
      <p:sp>
        <p:nvSpPr>
          <p:cNvPr id="9" name="Espace réservé du texte 8"/>
          <p:cNvSpPr>
            <a:spLocks noGrp="1"/>
          </p:cNvSpPr>
          <p:nvPr>
            <p:ph type="body" sz="quarter" idx="13" hasCustomPrompt="1"/>
          </p:nvPr>
        </p:nvSpPr>
        <p:spPr>
          <a:xfrm>
            <a:off x="323480" y="923122"/>
            <a:ext cx="8424985" cy="604867"/>
          </a:xfrm>
        </p:spPr>
        <p:txBody>
          <a:bodyPr>
            <a:normAutofit/>
          </a:bodyPr>
          <a:lstStyle>
            <a:lvl1pPr>
              <a:buNone/>
              <a:defRPr sz="2000" b="0" baseline="0">
                <a:latin typeface="DIN Next LT Pro Medium Cond" pitchFamily="34" charset="0"/>
              </a:defRPr>
            </a:lvl1pPr>
          </a:lstStyle>
          <a:p>
            <a:pPr lvl="0"/>
            <a:r>
              <a:rPr lang="fr-FR" dirty="0"/>
              <a:t>Cliquez pour modifier les styles du sous titre</a:t>
            </a:r>
          </a:p>
        </p:txBody>
      </p:sp>
      <p:cxnSp>
        <p:nvCxnSpPr>
          <p:cNvPr id="8" name="Connecteur droit 2"/>
          <p:cNvCxnSpPr/>
          <p:nvPr userDrawn="1"/>
        </p:nvCxnSpPr>
        <p:spPr>
          <a:xfrm>
            <a:off x="395536" y="923122"/>
            <a:ext cx="54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38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t>09/02/2025</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t>09/02/2025</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t>09/02/2025</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09/02/2025</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09/02/2025</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09/02/2025</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t>09/02/2025</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F1F5C55A-AAC4-4FAB-A004-0267178C4D8A}" type="slidenum">
              <a:rPr lang="fr-FR" smtClean="0"/>
              <a:pPr/>
              <a:t>1</a:t>
            </a:fld>
            <a:endParaRPr lang="fr-FR"/>
          </a:p>
        </p:txBody>
      </p:sp>
      <p:sp>
        <p:nvSpPr>
          <p:cNvPr id="9" name="ZoneTexte 8"/>
          <p:cNvSpPr txBox="1"/>
          <p:nvPr/>
        </p:nvSpPr>
        <p:spPr>
          <a:xfrm>
            <a:off x="2699792" y="6352143"/>
            <a:ext cx="3705245" cy="369332"/>
          </a:xfrm>
          <a:prstGeom prst="rect">
            <a:avLst/>
          </a:prstGeom>
          <a:noFill/>
        </p:spPr>
        <p:txBody>
          <a:bodyPr wrap="none" rtlCol="0">
            <a:spAutoFit/>
          </a:bodyPr>
          <a:lstStyle/>
          <a:p>
            <a:r>
              <a:rPr lang="fr-FR" dirty="0"/>
              <a:t>Présenté par : MANI Mohammed Adil</a:t>
            </a:r>
          </a:p>
        </p:txBody>
      </p:sp>
      <p:pic>
        <p:nvPicPr>
          <p:cNvPr id="6146" name="Picture 2" descr="Résultat de recherche d'images pour &quot;javascript&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484784"/>
            <a:ext cx="8331249" cy="4395158"/>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a:spLocks noGrp="1"/>
          </p:cNvSpPr>
          <p:nvPr>
            <p:ph type="title"/>
          </p:nvPr>
        </p:nvSpPr>
        <p:spPr>
          <a:xfrm>
            <a:off x="395536" y="260648"/>
            <a:ext cx="8496944" cy="432048"/>
          </a:xfrm>
        </p:spPr>
        <p:txBody>
          <a:bodyPr>
            <a:noAutofit/>
          </a:bodyPr>
          <a:lstStyle/>
          <a:p>
            <a:r>
              <a:rPr lang="fr-FR" sz="2800" dirty="0" err="1"/>
              <a:t>LocalStorage</a:t>
            </a:r>
            <a:r>
              <a:rPr lang="fr-FR" sz="2800" dirty="0"/>
              <a:t> – Sync / </a:t>
            </a:r>
            <a:r>
              <a:rPr lang="fr-FR" sz="2800" dirty="0" err="1"/>
              <a:t>Async</a:t>
            </a:r>
            <a:r>
              <a:rPr lang="fr-FR" sz="2800" dirty="0"/>
              <a:t> - Géolocalisation</a:t>
            </a:r>
          </a:p>
        </p:txBody>
      </p:sp>
    </p:spTree>
    <p:extLst>
      <p:ext uri="{BB962C8B-B14F-4D97-AF65-F5344CB8AC3E}">
        <p14:creationId xmlns:p14="http://schemas.microsoft.com/office/powerpoint/2010/main" val="202215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a:t>
            </a:r>
            <a:r>
              <a:rPr lang="fr-FR" dirty="0" err="1"/>
              <a:t>LocalStorage</a:t>
            </a:r>
            <a:endParaRPr lang="fr-FR" dirty="0"/>
          </a:p>
        </p:txBody>
      </p:sp>
      <p:sp>
        <p:nvSpPr>
          <p:cNvPr id="3" name="Espace réservé du contenu 2"/>
          <p:cNvSpPr>
            <a:spLocks noGrp="1"/>
          </p:cNvSpPr>
          <p:nvPr>
            <p:ph idx="1"/>
          </p:nvPr>
        </p:nvSpPr>
        <p:spPr>
          <a:xfrm>
            <a:off x="683568" y="1052736"/>
            <a:ext cx="7458008" cy="5328592"/>
          </a:xfrm>
        </p:spPr>
        <p:txBody>
          <a:bodyPr>
            <a:noAutofit/>
          </a:bodyPr>
          <a:lstStyle/>
          <a:p>
            <a:pPr algn="just">
              <a:buFontTx/>
              <a:buChar char="-"/>
            </a:pPr>
            <a:r>
              <a:rPr lang="fr-FR" sz="2000" b="1" dirty="0"/>
              <a:t>Exercice : </a:t>
            </a:r>
          </a:p>
          <a:p>
            <a:pPr lvl="1" algn="just">
              <a:buFontTx/>
              <a:buChar char="-"/>
            </a:pPr>
            <a:r>
              <a:rPr lang="fr-FR" sz="1800" dirty="0"/>
              <a:t>Créer un formulaire avec nom, prénom et bouton, au moment de clique sur le bouton enregistrer les 2 informations dans </a:t>
            </a:r>
            <a:r>
              <a:rPr lang="fr-FR" sz="1800" dirty="0" err="1"/>
              <a:t>localStorage</a:t>
            </a:r>
            <a:r>
              <a:rPr lang="fr-FR" sz="1800" dirty="0"/>
              <a:t>.</a:t>
            </a:r>
          </a:p>
          <a:p>
            <a:pPr lvl="2" algn="just">
              <a:buFontTx/>
              <a:buChar char="-"/>
            </a:pPr>
            <a:r>
              <a:rPr lang="fr-FR" sz="1600" dirty="0"/>
              <a:t>Créer un formulaire </a:t>
            </a:r>
          </a:p>
          <a:p>
            <a:pPr lvl="2" algn="just">
              <a:buFontTx/>
              <a:buChar char="-"/>
            </a:pPr>
            <a:r>
              <a:rPr lang="fr-FR" sz="1600" dirty="0"/>
              <a:t>Répondre à la question Quand et programmer l’</a:t>
            </a:r>
            <a:r>
              <a:rPr lang="fr-FR" sz="1600" dirty="0" err="1"/>
              <a:t>evenement</a:t>
            </a:r>
            <a:endParaRPr lang="fr-FR" sz="1600" dirty="0"/>
          </a:p>
          <a:p>
            <a:pPr lvl="2" algn="just">
              <a:buFontTx/>
              <a:buChar char="-"/>
            </a:pPr>
            <a:r>
              <a:rPr lang="fr-FR" sz="1600" dirty="0"/>
              <a:t>Récupérer le nom et le prénom </a:t>
            </a:r>
          </a:p>
          <a:p>
            <a:pPr lvl="2" algn="just">
              <a:buFontTx/>
              <a:buChar char="-"/>
            </a:pPr>
            <a:r>
              <a:rPr lang="fr-FR" sz="1600" dirty="0"/>
              <a:t>Enregistrer les informations dans le </a:t>
            </a:r>
            <a:r>
              <a:rPr lang="fr-FR" sz="1600" dirty="0" err="1"/>
              <a:t>localStorage</a:t>
            </a:r>
            <a:r>
              <a:rPr lang="fr-FR" sz="1600" dirty="0"/>
              <a:t>. </a:t>
            </a:r>
          </a:p>
          <a:p>
            <a:pPr lvl="2" algn="just">
              <a:buFontTx/>
              <a:buChar char="-"/>
            </a:pPr>
            <a:endParaRPr lang="fr-FR" sz="1600" dirty="0"/>
          </a:p>
          <a:p>
            <a:pPr lvl="2" algn="just">
              <a:buFontTx/>
              <a:buChar char="-"/>
            </a:pPr>
            <a:endParaRPr lang="fr-FR" sz="1600" dirty="0"/>
          </a:p>
          <a:p>
            <a:pPr lvl="1" algn="just">
              <a:buFontTx/>
              <a:buChar char="-"/>
            </a:pPr>
            <a:r>
              <a:rPr lang="fr-FR" sz="1800" dirty="0"/>
              <a:t>Au moment de chargement de document, afficher le nom et le prénom dans un div s’ils sont disponibles, sinon affichez « Aucune information enregistrée »</a:t>
            </a:r>
          </a:p>
          <a:p>
            <a:pPr lvl="2" algn="just">
              <a:buFontTx/>
              <a:buChar char="-"/>
            </a:pPr>
            <a:r>
              <a:rPr lang="fr-FR" sz="1600" dirty="0"/>
              <a:t>Ecrire un code qui s’</a:t>
            </a:r>
            <a:r>
              <a:rPr lang="fr-FR" sz="1600" dirty="0" err="1"/>
              <a:t>execute</a:t>
            </a:r>
            <a:r>
              <a:rPr lang="fr-FR" sz="1600" dirty="0"/>
              <a:t> au moment de chargement de la page. </a:t>
            </a:r>
          </a:p>
          <a:p>
            <a:pPr lvl="2" algn="just">
              <a:buFontTx/>
              <a:buChar char="-"/>
            </a:pPr>
            <a:r>
              <a:rPr lang="fr-FR" sz="1600" dirty="0"/>
              <a:t>Créer un div dans HTML pour le récupérer</a:t>
            </a:r>
          </a:p>
          <a:p>
            <a:pPr lvl="2" algn="just">
              <a:buFontTx/>
              <a:buChar char="-"/>
            </a:pPr>
            <a:r>
              <a:rPr lang="fr-FR" sz="1600" dirty="0"/>
              <a:t>Tester la disponibilité dans le </a:t>
            </a:r>
            <a:r>
              <a:rPr lang="fr-FR" sz="1600" dirty="0" err="1"/>
              <a:t>LocalStorage</a:t>
            </a:r>
            <a:endParaRPr lang="fr-FR" sz="1600" dirty="0"/>
          </a:p>
          <a:p>
            <a:pPr lvl="2" algn="just">
              <a:buFontTx/>
              <a:buChar char="-"/>
            </a:pPr>
            <a:r>
              <a:rPr lang="fr-FR" sz="1600" dirty="0"/>
              <a:t>Changer le contenu HTML du Div </a:t>
            </a:r>
            <a:r>
              <a:rPr lang="fr-FR" sz="1600" dirty="0" err="1"/>
              <a:t>recupéré</a:t>
            </a:r>
            <a:r>
              <a:rPr lang="fr-FR" sz="1600" dirty="0"/>
              <a:t>. </a:t>
            </a:r>
          </a:p>
        </p:txBody>
      </p:sp>
    </p:spTree>
    <p:extLst>
      <p:ext uri="{BB962C8B-B14F-4D97-AF65-F5344CB8AC3E}">
        <p14:creationId xmlns:p14="http://schemas.microsoft.com/office/powerpoint/2010/main" val="321886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Solution : Création de formulaire</a:t>
            </a:r>
          </a:p>
        </p:txBody>
      </p:sp>
      <p:pic>
        <p:nvPicPr>
          <p:cNvPr id="7" name="Image 6">
            <a:extLst>
              <a:ext uri="{FF2B5EF4-FFF2-40B4-BE49-F238E27FC236}">
                <a16:creationId xmlns:a16="http://schemas.microsoft.com/office/drawing/2014/main" id="{295B4A66-4C89-41FA-826C-4B0AA089A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56642"/>
            <a:ext cx="8496944" cy="5383104"/>
          </a:xfrm>
          <a:prstGeom prst="rect">
            <a:avLst/>
          </a:prstGeom>
        </p:spPr>
      </p:pic>
    </p:spTree>
    <p:extLst>
      <p:ext uri="{BB962C8B-B14F-4D97-AF65-F5344CB8AC3E}">
        <p14:creationId xmlns:p14="http://schemas.microsoft.com/office/powerpoint/2010/main" val="427918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Solution : Remplir le </a:t>
            </a:r>
            <a:r>
              <a:rPr lang="fr-FR" dirty="0" err="1"/>
              <a:t>LocalStorage</a:t>
            </a:r>
            <a:endParaRPr lang="fr-FR" dirty="0"/>
          </a:p>
        </p:txBody>
      </p:sp>
      <p:pic>
        <p:nvPicPr>
          <p:cNvPr id="6" name="Image 5">
            <a:extLst>
              <a:ext uri="{FF2B5EF4-FFF2-40B4-BE49-F238E27FC236}">
                <a16:creationId xmlns:a16="http://schemas.microsoft.com/office/drawing/2014/main" id="{7F85537B-ACDD-474B-82DF-78CB6898B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04" y="1268760"/>
            <a:ext cx="8100392" cy="5131875"/>
          </a:xfrm>
          <a:prstGeom prst="rect">
            <a:avLst/>
          </a:prstGeom>
        </p:spPr>
      </p:pic>
    </p:spTree>
    <p:extLst>
      <p:ext uri="{BB962C8B-B14F-4D97-AF65-F5344CB8AC3E}">
        <p14:creationId xmlns:p14="http://schemas.microsoft.com/office/powerpoint/2010/main" val="320721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Solution : Tester la disponibilité</a:t>
            </a:r>
          </a:p>
        </p:txBody>
      </p:sp>
      <p:pic>
        <p:nvPicPr>
          <p:cNvPr id="4" name="Image 3">
            <a:extLst>
              <a:ext uri="{FF2B5EF4-FFF2-40B4-BE49-F238E27FC236}">
                <a16:creationId xmlns:a16="http://schemas.microsoft.com/office/drawing/2014/main" id="{B425054F-6B29-41F3-8172-B9D4DC1D8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97" y="1412776"/>
            <a:ext cx="7740352" cy="4903777"/>
          </a:xfrm>
          <a:prstGeom prst="rect">
            <a:avLst/>
          </a:prstGeom>
        </p:spPr>
      </p:pic>
    </p:spTree>
    <p:extLst>
      <p:ext uri="{BB962C8B-B14F-4D97-AF65-F5344CB8AC3E}">
        <p14:creationId xmlns:p14="http://schemas.microsoft.com/office/powerpoint/2010/main" val="287433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Solution : Affichage</a:t>
            </a:r>
          </a:p>
        </p:txBody>
      </p:sp>
      <p:pic>
        <p:nvPicPr>
          <p:cNvPr id="5" name="Image 4">
            <a:extLst>
              <a:ext uri="{FF2B5EF4-FFF2-40B4-BE49-F238E27FC236}">
                <a16:creationId xmlns:a16="http://schemas.microsoft.com/office/drawing/2014/main" id="{0989B104-5878-4B82-89EE-772A0A052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6" y="1412776"/>
            <a:ext cx="7884368" cy="4995016"/>
          </a:xfrm>
          <a:prstGeom prst="rect">
            <a:avLst/>
          </a:prstGeom>
        </p:spPr>
      </p:pic>
    </p:spTree>
    <p:extLst>
      <p:ext uri="{BB962C8B-B14F-4D97-AF65-F5344CB8AC3E}">
        <p14:creationId xmlns:p14="http://schemas.microsoft.com/office/powerpoint/2010/main" val="240532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a:t>
            </a:r>
            <a:r>
              <a:rPr lang="fr-FR" dirty="0" err="1"/>
              <a:t>LocalStorage</a:t>
            </a:r>
            <a:endParaRPr lang="fr-FR" dirty="0"/>
          </a:p>
        </p:txBody>
      </p:sp>
      <p:sp>
        <p:nvSpPr>
          <p:cNvPr id="3" name="Espace réservé du contenu 2"/>
          <p:cNvSpPr>
            <a:spLocks noGrp="1"/>
          </p:cNvSpPr>
          <p:nvPr>
            <p:ph idx="1"/>
          </p:nvPr>
        </p:nvSpPr>
        <p:spPr>
          <a:xfrm>
            <a:off x="536434" y="1163103"/>
            <a:ext cx="7920880" cy="4608512"/>
          </a:xfrm>
        </p:spPr>
        <p:txBody>
          <a:bodyPr>
            <a:noAutofit/>
          </a:bodyPr>
          <a:lstStyle/>
          <a:p>
            <a:pPr algn="just">
              <a:buFontTx/>
              <a:buChar char="-"/>
            </a:pPr>
            <a:r>
              <a:rPr lang="fr-FR" sz="1800" dirty="0"/>
              <a:t>Il reste à signaler que </a:t>
            </a:r>
            <a:r>
              <a:rPr lang="fr-FR" sz="1800" b="1" dirty="0" err="1"/>
              <a:t>LocalStorage</a:t>
            </a:r>
            <a:r>
              <a:rPr lang="fr-FR" sz="1800" dirty="0"/>
              <a:t> et </a:t>
            </a:r>
            <a:r>
              <a:rPr lang="fr-FR" sz="1800" b="1" dirty="0" err="1"/>
              <a:t>SessionStorage</a:t>
            </a:r>
            <a:r>
              <a:rPr lang="fr-FR" sz="1800" dirty="0"/>
              <a:t> souffrent d’une autre limite non importante :  Les valeurs acceptés par Local/Session Storage, doivent être de  de type string, alors si nous voulons enregistrer un objet ou un tableau, nous somme obligé de le convertir en chaine de caractères, c’est ce que nous appelons : </a:t>
            </a:r>
            <a:r>
              <a:rPr lang="fr-FR" sz="1800" b="1" dirty="0"/>
              <a:t>La sérialisation.</a:t>
            </a:r>
          </a:p>
          <a:p>
            <a:pPr algn="just">
              <a:buFontTx/>
              <a:buChar char="-"/>
            </a:pPr>
            <a:endParaRPr lang="fr-FR" sz="1800" b="1" dirty="0"/>
          </a:p>
          <a:p>
            <a:pPr algn="just">
              <a:buFontTx/>
              <a:buChar char="-"/>
            </a:pPr>
            <a:r>
              <a:rPr lang="fr-FR" sz="1800" b="1" dirty="0"/>
              <a:t>La sérialisation la plus performante et supportée actuellement et la sérialisation en JSON, un format universel, qui permet de traduite un tableau ou objet à une chaine de caractère comme suit : </a:t>
            </a:r>
          </a:p>
          <a:p>
            <a:pPr lvl="2" algn="just">
              <a:buFontTx/>
              <a:buChar char="-"/>
            </a:pPr>
            <a:endParaRPr lang="fr-FR" sz="1200" b="1" dirty="0"/>
          </a:p>
          <a:p>
            <a:pPr marL="914400" lvl="2" indent="0" algn="just">
              <a:buNone/>
            </a:pPr>
            <a:endParaRPr lang="fr-FR" sz="1200" b="1" dirty="0"/>
          </a:p>
        </p:txBody>
      </p:sp>
      <p:graphicFrame>
        <p:nvGraphicFramePr>
          <p:cNvPr id="4" name="Tableau 4">
            <a:extLst>
              <a:ext uri="{FF2B5EF4-FFF2-40B4-BE49-F238E27FC236}">
                <a16:creationId xmlns:a16="http://schemas.microsoft.com/office/drawing/2014/main" id="{1EA25039-59DC-4C40-B7B9-3EAB464E4F3D}"/>
              </a:ext>
            </a:extLst>
          </p:cNvPr>
          <p:cNvGraphicFramePr>
            <a:graphicFrameLocks noGrp="1"/>
          </p:cNvGraphicFramePr>
          <p:nvPr>
            <p:extLst>
              <p:ext uri="{D42A27DB-BD31-4B8C-83A1-F6EECF244321}">
                <p14:modId xmlns:p14="http://schemas.microsoft.com/office/powerpoint/2010/main" val="4142461736"/>
              </p:ext>
            </p:extLst>
          </p:nvPr>
        </p:nvGraphicFramePr>
        <p:xfrm>
          <a:off x="923110" y="4314706"/>
          <a:ext cx="1296144" cy="2225040"/>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3328732199"/>
                    </a:ext>
                  </a:extLst>
                </a:gridCol>
              </a:tblGrid>
              <a:tr h="370840">
                <a:tc>
                  <a:txBody>
                    <a:bodyPr/>
                    <a:lstStyle/>
                    <a:p>
                      <a:r>
                        <a:rPr lang="fr-FR" dirty="0"/>
                        <a:t>Notes</a:t>
                      </a:r>
                    </a:p>
                  </a:txBody>
                  <a:tcPr/>
                </a:tc>
                <a:extLst>
                  <a:ext uri="{0D108BD9-81ED-4DB2-BD59-A6C34878D82A}">
                    <a16:rowId xmlns:a16="http://schemas.microsoft.com/office/drawing/2014/main" val="370066282"/>
                  </a:ext>
                </a:extLst>
              </a:tr>
              <a:tr h="370840">
                <a:tc>
                  <a:txBody>
                    <a:bodyPr/>
                    <a:lstStyle/>
                    <a:p>
                      <a:r>
                        <a:rPr lang="fr-FR" dirty="0"/>
                        <a:t>15</a:t>
                      </a:r>
                    </a:p>
                  </a:txBody>
                  <a:tcPr/>
                </a:tc>
                <a:extLst>
                  <a:ext uri="{0D108BD9-81ED-4DB2-BD59-A6C34878D82A}">
                    <a16:rowId xmlns:a16="http://schemas.microsoft.com/office/drawing/2014/main" val="2502083989"/>
                  </a:ext>
                </a:extLst>
              </a:tr>
              <a:tr h="370840">
                <a:tc>
                  <a:txBody>
                    <a:bodyPr/>
                    <a:lstStyle/>
                    <a:p>
                      <a:r>
                        <a:rPr lang="fr-FR" dirty="0"/>
                        <a:t>20</a:t>
                      </a:r>
                    </a:p>
                  </a:txBody>
                  <a:tcPr/>
                </a:tc>
                <a:extLst>
                  <a:ext uri="{0D108BD9-81ED-4DB2-BD59-A6C34878D82A}">
                    <a16:rowId xmlns:a16="http://schemas.microsoft.com/office/drawing/2014/main" val="1323924610"/>
                  </a:ext>
                </a:extLst>
              </a:tr>
              <a:tr h="370840">
                <a:tc>
                  <a:txBody>
                    <a:bodyPr/>
                    <a:lstStyle/>
                    <a:p>
                      <a:r>
                        <a:rPr lang="fr-FR" dirty="0"/>
                        <a:t>14</a:t>
                      </a:r>
                    </a:p>
                  </a:txBody>
                  <a:tcPr/>
                </a:tc>
                <a:extLst>
                  <a:ext uri="{0D108BD9-81ED-4DB2-BD59-A6C34878D82A}">
                    <a16:rowId xmlns:a16="http://schemas.microsoft.com/office/drawing/2014/main" val="1196604426"/>
                  </a:ext>
                </a:extLst>
              </a:tr>
              <a:tr h="370840">
                <a:tc>
                  <a:txBody>
                    <a:bodyPr/>
                    <a:lstStyle/>
                    <a:p>
                      <a:r>
                        <a:rPr lang="fr-FR" dirty="0"/>
                        <a:t>12</a:t>
                      </a:r>
                    </a:p>
                  </a:txBody>
                  <a:tcPr/>
                </a:tc>
                <a:extLst>
                  <a:ext uri="{0D108BD9-81ED-4DB2-BD59-A6C34878D82A}">
                    <a16:rowId xmlns:a16="http://schemas.microsoft.com/office/drawing/2014/main" val="1173833495"/>
                  </a:ext>
                </a:extLst>
              </a:tr>
              <a:tr h="370840">
                <a:tc>
                  <a:txBody>
                    <a:bodyPr/>
                    <a:lstStyle/>
                    <a:p>
                      <a:r>
                        <a:rPr lang="fr-FR" dirty="0"/>
                        <a:t>10</a:t>
                      </a:r>
                    </a:p>
                  </a:txBody>
                  <a:tcPr/>
                </a:tc>
                <a:extLst>
                  <a:ext uri="{0D108BD9-81ED-4DB2-BD59-A6C34878D82A}">
                    <a16:rowId xmlns:a16="http://schemas.microsoft.com/office/drawing/2014/main" val="997043131"/>
                  </a:ext>
                </a:extLst>
              </a:tr>
            </a:tbl>
          </a:graphicData>
        </a:graphic>
      </p:graphicFrame>
      <p:cxnSp>
        <p:nvCxnSpPr>
          <p:cNvPr id="6" name="Connecteur droit avec flèche 5">
            <a:extLst>
              <a:ext uri="{FF2B5EF4-FFF2-40B4-BE49-F238E27FC236}">
                <a16:creationId xmlns:a16="http://schemas.microsoft.com/office/drawing/2014/main" id="{D9A74F9D-D122-44DB-BB6D-11BD7C0EE0EC}"/>
              </a:ext>
            </a:extLst>
          </p:cNvPr>
          <p:cNvCxnSpPr>
            <a:cxnSpLocks/>
          </p:cNvCxnSpPr>
          <p:nvPr/>
        </p:nvCxnSpPr>
        <p:spPr>
          <a:xfrm>
            <a:off x="2259793" y="4707475"/>
            <a:ext cx="38073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646E7EC-2361-467A-BEFF-D1B0EF54FDEC}"/>
              </a:ext>
            </a:extLst>
          </p:cNvPr>
          <p:cNvSpPr txBox="1"/>
          <p:nvPr/>
        </p:nvSpPr>
        <p:spPr>
          <a:xfrm>
            <a:off x="3473473" y="4197368"/>
            <a:ext cx="1379993" cy="369332"/>
          </a:xfrm>
          <a:prstGeom prst="rect">
            <a:avLst/>
          </a:prstGeom>
          <a:noFill/>
        </p:spPr>
        <p:txBody>
          <a:bodyPr wrap="none" rtlCol="0">
            <a:spAutoFit/>
          </a:bodyPr>
          <a:lstStyle/>
          <a:p>
            <a:r>
              <a:rPr lang="fr-FR" dirty="0"/>
              <a:t>Sérialisation </a:t>
            </a:r>
          </a:p>
        </p:txBody>
      </p:sp>
      <p:sp>
        <p:nvSpPr>
          <p:cNvPr id="8" name="ZoneTexte 7">
            <a:extLst>
              <a:ext uri="{FF2B5EF4-FFF2-40B4-BE49-F238E27FC236}">
                <a16:creationId xmlns:a16="http://schemas.microsoft.com/office/drawing/2014/main" id="{51F4179F-BE94-4D6A-A114-EDB16E6F93E9}"/>
              </a:ext>
            </a:extLst>
          </p:cNvPr>
          <p:cNvSpPr txBox="1"/>
          <p:nvPr/>
        </p:nvSpPr>
        <p:spPr>
          <a:xfrm>
            <a:off x="2510788" y="4740809"/>
            <a:ext cx="3617913" cy="369332"/>
          </a:xfrm>
          <a:prstGeom prst="rect">
            <a:avLst/>
          </a:prstGeom>
          <a:noFill/>
        </p:spPr>
        <p:txBody>
          <a:bodyPr wrap="none" rtlCol="0">
            <a:spAutoFit/>
          </a:bodyPr>
          <a:lstStyle/>
          <a:p>
            <a:r>
              <a:rPr lang="fr-FR" dirty="0">
                <a:solidFill>
                  <a:srgbClr val="0000CD"/>
                </a:solidFill>
                <a:effectLst/>
              </a:rPr>
              <a:t>var</a:t>
            </a:r>
            <a:r>
              <a:rPr lang="fr-FR" dirty="0">
                <a:solidFill>
                  <a:srgbClr val="000000"/>
                </a:solidFill>
                <a:effectLst/>
              </a:rPr>
              <a:t> </a:t>
            </a:r>
            <a:r>
              <a:rPr lang="fr-FR" dirty="0" err="1">
                <a:solidFill>
                  <a:srgbClr val="000000"/>
                </a:solidFill>
                <a:effectLst/>
              </a:rPr>
              <a:t>myJSON</a:t>
            </a:r>
            <a:r>
              <a:rPr lang="fr-FR" dirty="0">
                <a:solidFill>
                  <a:srgbClr val="000000"/>
                </a:solidFill>
                <a:effectLst/>
              </a:rPr>
              <a:t> = </a:t>
            </a:r>
            <a:r>
              <a:rPr lang="fr-FR" dirty="0" err="1">
                <a:solidFill>
                  <a:srgbClr val="000000"/>
                </a:solidFill>
                <a:effectLst/>
              </a:rPr>
              <a:t>JSON.stringify</a:t>
            </a:r>
            <a:r>
              <a:rPr lang="fr-FR" dirty="0">
                <a:solidFill>
                  <a:srgbClr val="000000"/>
                </a:solidFill>
                <a:effectLst/>
              </a:rPr>
              <a:t>(Notes); </a:t>
            </a:r>
            <a:endParaRPr lang="fr-FR" dirty="0"/>
          </a:p>
        </p:txBody>
      </p:sp>
      <p:graphicFrame>
        <p:nvGraphicFramePr>
          <p:cNvPr id="10" name="Tableau 10">
            <a:extLst>
              <a:ext uri="{FF2B5EF4-FFF2-40B4-BE49-F238E27FC236}">
                <a16:creationId xmlns:a16="http://schemas.microsoft.com/office/drawing/2014/main" id="{174AFD3F-982F-4650-BE26-49814686FD9E}"/>
              </a:ext>
            </a:extLst>
          </p:cNvPr>
          <p:cNvGraphicFramePr>
            <a:graphicFrameLocks noGrp="1"/>
          </p:cNvGraphicFramePr>
          <p:nvPr>
            <p:extLst>
              <p:ext uri="{D42A27DB-BD31-4B8C-83A1-F6EECF244321}">
                <p14:modId xmlns:p14="http://schemas.microsoft.com/office/powerpoint/2010/main" val="3694506275"/>
              </p:ext>
            </p:extLst>
          </p:nvPr>
        </p:nvGraphicFramePr>
        <p:xfrm>
          <a:off x="6374798" y="4369523"/>
          <a:ext cx="2111896" cy="2103120"/>
        </p:xfrm>
        <a:graphic>
          <a:graphicData uri="http://schemas.openxmlformats.org/drawingml/2006/table">
            <a:tbl>
              <a:tblPr firstRow="1" bandRow="1">
                <a:tableStyleId>{5C22544A-7EE6-4342-B048-85BDC9FD1C3A}</a:tableStyleId>
              </a:tblPr>
              <a:tblGrid>
                <a:gridCol w="2111896">
                  <a:extLst>
                    <a:ext uri="{9D8B030D-6E8A-4147-A177-3AD203B41FA5}">
                      <a16:colId xmlns:a16="http://schemas.microsoft.com/office/drawing/2014/main" val="924394870"/>
                    </a:ext>
                  </a:extLst>
                </a:gridCol>
              </a:tblGrid>
              <a:tr h="300462">
                <a:tc>
                  <a:txBody>
                    <a:bodyPr/>
                    <a:lstStyle/>
                    <a:p>
                      <a:r>
                        <a:rPr lang="fr-FR" dirty="0" err="1"/>
                        <a:t>myJSON</a:t>
                      </a:r>
                      <a:endParaRPr lang="fr-FR" dirty="0"/>
                    </a:p>
                  </a:txBody>
                  <a:tcPr/>
                </a:tc>
                <a:extLst>
                  <a:ext uri="{0D108BD9-81ED-4DB2-BD59-A6C34878D82A}">
                    <a16:rowId xmlns:a16="http://schemas.microsoft.com/office/drawing/2014/main" val="3443720603"/>
                  </a:ext>
                </a:extLst>
              </a:tr>
              <a:tr h="695186">
                <a:tc>
                  <a:txBody>
                    <a:bodyPr/>
                    <a:lstStyle/>
                    <a:p>
                      <a:r>
                        <a:rPr lang="fr-FR" dirty="0"/>
                        <a:t>‘’ [15,20,14,12,10]’’</a:t>
                      </a:r>
                    </a:p>
                    <a:p>
                      <a:endParaRPr lang="fr-FR" dirty="0"/>
                    </a:p>
                    <a:p>
                      <a:endParaRPr lang="fr-FR" dirty="0"/>
                    </a:p>
                    <a:p>
                      <a:endParaRPr lang="fr-FR" dirty="0"/>
                    </a:p>
                    <a:p>
                      <a:endParaRPr lang="fr-FR" dirty="0"/>
                    </a:p>
                    <a:p>
                      <a:endParaRPr lang="fr-FR" dirty="0"/>
                    </a:p>
                  </a:txBody>
                  <a:tcPr/>
                </a:tc>
                <a:extLst>
                  <a:ext uri="{0D108BD9-81ED-4DB2-BD59-A6C34878D82A}">
                    <a16:rowId xmlns:a16="http://schemas.microsoft.com/office/drawing/2014/main" val="1113327745"/>
                  </a:ext>
                </a:extLst>
              </a:tr>
            </a:tbl>
          </a:graphicData>
        </a:graphic>
      </p:graphicFrame>
      <p:cxnSp>
        <p:nvCxnSpPr>
          <p:cNvPr id="12" name="Connecteur droit avec flèche 11">
            <a:extLst>
              <a:ext uri="{FF2B5EF4-FFF2-40B4-BE49-F238E27FC236}">
                <a16:creationId xmlns:a16="http://schemas.microsoft.com/office/drawing/2014/main" id="{6074A0FF-4220-440E-ACA3-D7E6C73CCBF5}"/>
              </a:ext>
            </a:extLst>
          </p:cNvPr>
          <p:cNvCxnSpPr>
            <a:cxnSpLocks/>
          </p:cNvCxnSpPr>
          <p:nvPr/>
        </p:nvCxnSpPr>
        <p:spPr>
          <a:xfrm flipH="1">
            <a:off x="2259794" y="5875658"/>
            <a:ext cx="3868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3167494-FCB5-4686-9EDA-13044E8376EC}"/>
              </a:ext>
            </a:extLst>
          </p:cNvPr>
          <p:cNvSpPr txBox="1"/>
          <p:nvPr/>
        </p:nvSpPr>
        <p:spPr>
          <a:xfrm>
            <a:off x="3552285" y="5421083"/>
            <a:ext cx="1622047" cy="369332"/>
          </a:xfrm>
          <a:prstGeom prst="rect">
            <a:avLst/>
          </a:prstGeom>
          <a:noFill/>
        </p:spPr>
        <p:txBody>
          <a:bodyPr wrap="none" rtlCol="0">
            <a:spAutoFit/>
          </a:bodyPr>
          <a:lstStyle/>
          <a:p>
            <a:r>
              <a:rPr lang="fr-FR" dirty="0"/>
              <a:t>Désérialisation </a:t>
            </a:r>
          </a:p>
        </p:txBody>
      </p:sp>
      <p:sp>
        <p:nvSpPr>
          <p:cNvPr id="15" name="ZoneTexte 14">
            <a:extLst>
              <a:ext uri="{FF2B5EF4-FFF2-40B4-BE49-F238E27FC236}">
                <a16:creationId xmlns:a16="http://schemas.microsoft.com/office/drawing/2014/main" id="{6BA1E54F-3768-4413-A5E2-F74F5207D136}"/>
              </a:ext>
            </a:extLst>
          </p:cNvPr>
          <p:cNvSpPr txBox="1"/>
          <p:nvPr/>
        </p:nvSpPr>
        <p:spPr>
          <a:xfrm>
            <a:off x="2554351" y="5979024"/>
            <a:ext cx="3374898" cy="369332"/>
          </a:xfrm>
          <a:prstGeom prst="rect">
            <a:avLst/>
          </a:prstGeom>
          <a:noFill/>
        </p:spPr>
        <p:txBody>
          <a:bodyPr wrap="none" rtlCol="0">
            <a:spAutoFit/>
          </a:bodyPr>
          <a:lstStyle/>
          <a:p>
            <a:r>
              <a:rPr lang="fr-FR" dirty="0">
                <a:solidFill>
                  <a:srgbClr val="0000CD"/>
                </a:solidFill>
                <a:effectLst/>
              </a:rPr>
              <a:t>var</a:t>
            </a:r>
            <a:r>
              <a:rPr lang="fr-FR" dirty="0">
                <a:solidFill>
                  <a:srgbClr val="000000"/>
                </a:solidFill>
                <a:effectLst/>
              </a:rPr>
              <a:t> Notes = </a:t>
            </a:r>
            <a:r>
              <a:rPr lang="fr-FR" dirty="0" err="1">
                <a:solidFill>
                  <a:srgbClr val="000000"/>
                </a:solidFill>
                <a:effectLst/>
              </a:rPr>
              <a:t>JSON.parse</a:t>
            </a:r>
            <a:r>
              <a:rPr lang="fr-FR" dirty="0">
                <a:solidFill>
                  <a:srgbClr val="000000"/>
                </a:solidFill>
                <a:effectLst/>
              </a:rPr>
              <a:t>(</a:t>
            </a:r>
            <a:r>
              <a:rPr lang="fr-FR" dirty="0" err="1">
                <a:solidFill>
                  <a:srgbClr val="000000"/>
                </a:solidFill>
                <a:effectLst/>
              </a:rPr>
              <a:t>myJSON</a:t>
            </a:r>
            <a:r>
              <a:rPr lang="fr-FR" dirty="0">
                <a:solidFill>
                  <a:srgbClr val="000000"/>
                </a:solidFill>
                <a:effectLst/>
              </a:rPr>
              <a:t>); </a:t>
            </a:r>
            <a:endParaRPr lang="fr-FR" dirty="0"/>
          </a:p>
        </p:txBody>
      </p:sp>
    </p:spTree>
    <p:extLst>
      <p:ext uri="{BB962C8B-B14F-4D97-AF65-F5344CB8AC3E}">
        <p14:creationId xmlns:p14="http://schemas.microsoft.com/office/powerpoint/2010/main" val="40579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Exercice</a:t>
            </a:r>
          </a:p>
        </p:txBody>
      </p:sp>
      <p:sp>
        <p:nvSpPr>
          <p:cNvPr id="3" name="Espace réservé du contenu 2"/>
          <p:cNvSpPr>
            <a:spLocks noGrp="1"/>
          </p:cNvSpPr>
          <p:nvPr>
            <p:ph idx="1"/>
          </p:nvPr>
        </p:nvSpPr>
        <p:spPr>
          <a:xfrm>
            <a:off x="842996" y="1513835"/>
            <a:ext cx="7458008" cy="5328592"/>
          </a:xfrm>
        </p:spPr>
        <p:txBody>
          <a:bodyPr>
            <a:noAutofit/>
          </a:bodyPr>
          <a:lstStyle/>
          <a:p>
            <a:pPr algn="just">
              <a:buFontTx/>
              <a:buChar char="-"/>
            </a:pPr>
            <a:r>
              <a:rPr lang="fr-FR" sz="2000" dirty="0"/>
              <a:t>Définir en JavaScript un tableau vide pour enregistrer les notes des étudiants. </a:t>
            </a:r>
          </a:p>
          <a:p>
            <a:pPr marL="0" indent="0" algn="just">
              <a:buNone/>
            </a:pPr>
            <a:r>
              <a:rPr lang="fr-FR" sz="2000" dirty="0"/>
              <a:t>	</a:t>
            </a:r>
          </a:p>
          <a:p>
            <a:pPr algn="just">
              <a:buFontTx/>
              <a:buChar char="-"/>
            </a:pPr>
            <a:r>
              <a:rPr lang="fr-FR" sz="2000" dirty="0"/>
              <a:t>Implémenter en JavaScript les fonctions qui permettent d'afficher un tel tableau, de savoir combien d'étudiants ont eu plus de 10 comme note, de calculer la moyenne des notes, de connaître la note maximale, la note minimale et de rechercher une note particulière.</a:t>
            </a:r>
          </a:p>
          <a:p>
            <a:pPr algn="just">
              <a:buFontTx/>
              <a:buChar char="-"/>
            </a:pPr>
            <a:endParaRPr lang="fr-FR" sz="2000" dirty="0"/>
          </a:p>
          <a:p>
            <a:pPr algn="just">
              <a:buFontTx/>
              <a:buChar char="-"/>
            </a:pPr>
            <a:r>
              <a:rPr lang="fr-FR" sz="2000" dirty="0"/>
              <a:t>Associez chaque fonction avec un évènement de clique sur un </a:t>
            </a:r>
            <a:r>
              <a:rPr lang="fr-FR" sz="2000" dirty="0" err="1"/>
              <a:t>boutton</a:t>
            </a:r>
            <a:r>
              <a:rPr lang="fr-FR" sz="2000" dirty="0"/>
              <a:t>. </a:t>
            </a:r>
          </a:p>
          <a:p>
            <a:pPr algn="just">
              <a:buFontTx/>
              <a:buChar char="-"/>
            </a:pPr>
            <a:endParaRPr lang="fr-FR" sz="2000" dirty="0"/>
          </a:p>
          <a:p>
            <a:pPr algn="just">
              <a:buFontTx/>
              <a:buChar char="-"/>
            </a:pPr>
            <a:r>
              <a:rPr lang="fr-FR" sz="2000" dirty="0"/>
              <a:t>Enregistrer les notes dans le </a:t>
            </a:r>
            <a:r>
              <a:rPr lang="fr-FR" sz="2000" dirty="0" err="1"/>
              <a:t>LocalStorage</a:t>
            </a:r>
            <a:endParaRPr lang="fr-FR" sz="2000" dirty="0"/>
          </a:p>
        </p:txBody>
      </p:sp>
    </p:spTree>
    <p:extLst>
      <p:ext uri="{BB962C8B-B14F-4D97-AF65-F5344CB8AC3E}">
        <p14:creationId xmlns:p14="http://schemas.microsoft.com/office/powerpoint/2010/main" val="173207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002-4D41-9B32-3BF7-9107F8C64A00}"/>
              </a:ext>
            </a:extLst>
          </p:cNvPr>
          <p:cNvSpPr>
            <a:spLocks noGrp="1"/>
          </p:cNvSpPr>
          <p:nvPr>
            <p:ph type="title"/>
          </p:nvPr>
        </p:nvSpPr>
        <p:spPr>
          <a:xfrm>
            <a:off x="323528" y="3068960"/>
            <a:ext cx="8496944" cy="432048"/>
          </a:xfrm>
        </p:spPr>
        <p:txBody>
          <a:bodyPr>
            <a:noAutofit/>
          </a:bodyPr>
          <a:lstStyle/>
          <a:p>
            <a:r>
              <a:rPr lang="fr-FR" sz="7200" b="1" dirty="0" err="1"/>
              <a:t>Asynchronous</a:t>
            </a:r>
            <a:r>
              <a:rPr lang="fr-FR" sz="7200" b="1" dirty="0"/>
              <a:t> </a:t>
            </a:r>
            <a:br>
              <a:rPr lang="fr-FR" sz="7200" b="1" dirty="0"/>
            </a:br>
            <a:r>
              <a:rPr lang="fr-FR" sz="7200" b="1" dirty="0"/>
              <a:t>code</a:t>
            </a:r>
          </a:p>
        </p:txBody>
      </p:sp>
    </p:spTree>
    <p:extLst>
      <p:ext uri="{BB962C8B-B14F-4D97-AF65-F5344CB8AC3E}">
        <p14:creationId xmlns:p14="http://schemas.microsoft.com/office/powerpoint/2010/main" val="380903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Sync/</a:t>
            </a:r>
            <a:r>
              <a:rPr lang="fr-FR" dirty="0" err="1"/>
              <a:t>Async</a:t>
            </a:r>
            <a:r>
              <a:rPr lang="fr-FR" dirty="0"/>
              <a:t> - Problématique</a:t>
            </a:r>
          </a:p>
        </p:txBody>
      </p:sp>
      <p:sp>
        <p:nvSpPr>
          <p:cNvPr id="3" name="Espace réservé du contenu 2"/>
          <p:cNvSpPr>
            <a:spLocks noGrp="1"/>
          </p:cNvSpPr>
          <p:nvPr>
            <p:ph idx="1"/>
          </p:nvPr>
        </p:nvSpPr>
        <p:spPr>
          <a:xfrm>
            <a:off x="359532" y="1556792"/>
            <a:ext cx="8424936" cy="4464496"/>
          </a:xfrm>
        </p:spPr>
        <p:txBody>
          <a:bodyPr>
            <a:normAutofit fontScale="92500"/>
          </a:bodyPr>
          <a:lstStyle/>
          <a:p>
            <a:pPr marL="0" indent="0" algn="ctr">
              <a:buNone/>
            </a:pPr>
            <a:r>
              <a:rPr lang="fr-FR" dirty="0"/>
              <a:t> La lecture des lignes, sous JS ou TS est synchrone, si les lignes n’ont pas un impact sur les performances.</a:t>
            </a:r>
          </a:p>
          <a:p>
            <a:pPr marL="0" indent="0" algn="ctr">
              <a:buNone/>
            </a:pPr>
            <a:endParaRPr lang="fr-FR" dirty="0"/>
          </a:p>
          <a:p>
            <a:pPr marL="0" indent="0" algn="ctr">
              <a:buNone/>
            </a:pPr>
            <a:r>
              <a:rPr lang="fr-FR" dirty="0"/>
              <a:t>Si une instruction précise, prend plus du temps que l’attendu, l’interpréteur</a:t>
            </a:r>
            <a:r>
              <a:rPr lang="fr-FR" b="1" dirty="0"/>
              <a:t> </a:t>
            </a:r>
            <a:r>
              <a:rPr lang="fr-FR" dirty="0"/>
              <a:t>passe aux lignes suivantes.</a:t>
            </a:r>
          </a:p>
          <a:p>
            <a:pPr marL="0" indent="0" algn="ctr">
              <a:buNone/>
            </a:pPr>
            <a:endParaRPr lang="fr-FR" i="1" dirty="0"/>
          </a:p>
          <a:p>
            <a:pPr marL="0" indent="0" algn="ctr">
              <a:buNone/>
            </a:pPr>
            <a:r>
              <a:rPr lang="fr-FR" dirty="0"/>
              <a:t>Cela peut impliquer des erreurs de type </a:t>
            </a:r>
            <a:r>
              <a:rPr lang="fr-FR" dirty="0" err="1"/>
              <a:t>undifined</a:t>
            </a:r>
            <a:r>
              <a:rPr lang="fr-FR" dirty="0"/>
              <a:t>, ou l’affichage des messages incorrectes.</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648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b="1" dirty="0"/>
              <a:t>Sync/</a:t>
            </a:r>
            <a:r>
              <a:rPr lang="fr-FR" sz="3600" b="1" dirty="0" err="1"/>
              <a:t>Async</a:t>
            </a:r>
            <a:r>
              <a:rPr lang="fr-FR" sz="3600" b="1" dirty="0"/>
              <a:t> – Pourquoi discuter ce sujet ?</a:t>
            </a:r>
          </a:p>
        </p:txBody>
      </p:sp>
      <p:sp>
        <p:nvSpPr>
          <p:cNvPr id="3" name="Espace réservé du contenu 2"/>
          <p:cNvSpPr>
            <a:spLocks noGrp="1"/>
          </p:cNvSpPr>
          <p:nvPr>
            <p:ph idx="1"/>
          </p:nvPr>
        </p:nvSpPr>
        <p:spPr>
          <a:xfrm>
            <a:off x="537519" y="1866097"/>
            <a:ext cx="7849510" cy="1845564"/>
          </a:xfrm>
        </p:spPr>
        <p:txBody>
          <a:bodyPr>
            <a:normAutofit fontScale="85000" lnSpcReduction="20000"/>
          </a:bodyPr>
          <a:lstStyle/>
          <a:p>
            <a:pPr marL="0" indent="0" algn="ctr">
              <a:buNone/>
            </a:pPr>
            <a:r>
              <a:rPr lang="fr-FR" sz="2700" dirty="0"/>
              <a:t>Le passage du mode synchrone habituel vers le mode asynchrone peut être une source de problèmes pour l’application.</a:t>
            </a:r>
          </a:p>
          <a:p>
            <a:pPr marL="0" indent="0" algn="ctr">
              <a:buNone/>
            </a:pPr>
            <a:endParaRPr lang="fr-FR" sz="2700" dirty="0"/>
          </a:p>
          <a:p>
            <a:pPr marL="0" indent="0" algn="ctr">
              <a:buNone/>
            </a:pPr>
            <a:r>
              <a:rPr lang="fr-FR" b="1" dirty="0"/>
              <a:t>Exemple :</a:t>
            </a:r>
            <a:r>
              <a:rPr lang="fr-FR" dirty="0"/>
              <a:t> Calcul mathématique simple:</a:t>
            </a:r>
          </a:p>
        </p:txBody>
      </p:sp>
      <p:sp>
        <p:nvSpPr>
          <p:cNvPr id="4" name="Rectangle 1"/>
          <p:cNvSpPr>
            <a:spLocks noChangeArrowheads="1"/>
          </p:cNvSpPr>
          <p:nvPr/>
        </p:nvSpPr>
        <p:spPr bwMode="auto">
          <a:xfrm>
            <a:off x="1143001" y="684126"/>
            <a:ext cx="138564" cy="34624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fr-FR" altLang="fr-FR" dirty="0">
              <a:latin typeface="Arial" panose="020B0604020202020204" pitchFamily="34" charset="0"/>
            </a:endParaRPr>
          </a:p>
        </p:txBody>
      </p:sp>
      <p:sp>
        <p:nvSpPr>
          <p:cNvPr id="5" name="ZoneTexte 4">
            <a:extLst>
              <a:ext uri="{FF2B5EF4-FFF2-40B4-BE49-F238E27FC236}">
                <a16:creationId xmlns:a16="http://schemas.microsoft.com/office/drawing/2014/main" id="{4D62DAB9-5261-EFE2-D5B4-5AC8EE18593A}"/>
              </a:ext>
            </a:extLst>
          </p:cNvPr>
          <p:cNvSpPr txBox="1"/>
          <p:nvPr/>
        </p:nvSpPr>
        <p:spPr>
          <a:xfrm>
            <a:off x="4071087" y="3817985"/>
            <a:ext cx="1343798" cy="923330"/>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b="1" dirty="0"/>
              <a:t>var a = 4;</a:t>
            </a:r>
          </a:p>
          <a:p>
            <a:pPr algn="ctr"/>
            <a:r>
              <a:rPr lang="fr-FR" b="1" dirty="0"/>
              <a:t>a = a + 4;</a:t>
            </a:r>
          </a:p>
          <a:p>
            <a:pPr algn="ctr"/>
            <a:r>
              <a:rPr lang="fr-FR" b="1" dirty="0"/>
              <a:t>a = a * 2</a:t>
            </a:r>
          </a:p>
        </p:txBody>
      </p:sp>
      <p:sp>
        <p:nvSpPr>
          <p:cNvPr id="7" name="ZoneTexte 6">
            <a:extLst>
              <a:ext uri="{FF2B5EF4-FFF2-40B4-BE49-F238E27FC236}">
                <a16:creationId xmlns:a16="http://schemas.microsoft.com/office/drawing/2014/main" id="{95FAB7CC-7593-234C-793B-4151525BB950}"/>
              </a:ext>
            </a:extLst>
          </p:cNvPr>
          <p:cNvSpPr txBox="1"/>
          <p:nvPr/>
        </p:nvSpPr>
        <p:spPr>
          <a:xfrm>
            <a:off x="3203848" y="3817985"/>
            <a:ext cx="728691" cy="923330"/>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b="1" dirty="0"/>
              <a:t>1 – </a:t>
            </a:r>
          </a:p>
          <a:p>
            <a:pPr algn="ctr"/>
            <a:r>
              <a:rPr lang="fr-FR" b="1" dirty="0"/>
              <a:t>2 – </a:t>
            </a:r>
          </a:p>
          <a:p>
            <a:pPr algn="ctr"/>
            <a:r>
              <a:rPr lang="fr-FR" b="1" dirty="0"/>
              <a:t>3 – </a:t>
            </a:r>
          </a:p>
        </p:txBody>
      </p:sp>
      <p:sp>
        <p:nvSpPr>
          <p:cNvPr id="8" name="ZoneTexte 7">
            <a:extLst>
              <a:ext uri="{FF2B5EF4-FFF2-40B4-BE49-F238E27FC236}">
                <a16:creationId xmlns:a16="http://schemas.microsoft.com/office/drawing/2014/main" id="{D3D164F7-1E6F-4CCE-7CBC-DC010CEDB84B}"/>
              </a:ext>
            </a:extLst>
          </p:cNvPr>
          <p:cNvSpPr txBox="1"/>
          <p:nvPr/>
        </p:nvSpPr>
        <p:spPr>
          <a:xfrm>
            <a:off x="1212274" y="4865472"/>
            <a:ext cx="1343798" cy="600164"/>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3300" b="1" dirty="0"/>
              <a:t>16</a:t>
            </a:r>
          </a:p>
        </p:txBody>
      </p:sp>
      <p:sp>
        <p:nvSpPr>
          <p:cNvPr id="9" name="ZoneTexte 8">
            <a:extLst>
              <a:ext uri="{FF2B5EF4-FFF2-40B4-BE49-F238E27FC236}">
                <a16:creationId xmlns:a16="http://schemas.microsoft.com/office/drawing/2014/main" id="{96172F7A-8F53-D62E-710A-D13402B26BE6}"/>
              </a:ext>
            </a:extLst>
          </p:cNvPr>
          <p:cNvSpPr txBox="1"/>
          <p:nvPr/>
        </p:nvSpPr>
        <p:spPr>
          <a:xfrm>
            <a:off x="6248965" y="4865472"/>
            <a:ext cx="1343798" cy="600164"/>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3300" b="1" dirty="0"/>
              <a:t>12</a:t>
            </a:r>
          </a:p>
        </p:txBody>
      </p:sp>
      <p:sp>
        <p:nvSpPr>
          <p:cNvPr id="10" name="ZoneTexte 9">
            <a:extLst>
              <a:ext uri="{FF2B5EF4-FFF2-40B4-BE49-F238E27FC236}">
                <a16:creationId xmlns:a16="http://schemas.microsoft.com/office/drawing/2014/main" id="{8309F60B-62F6-E2CC-B447-27F29ECFF0FC}"/>
              </a:ext>
            </a:extLst>
          </p:cNvPr>
          <p:cNvSpPr txBox="1"/>
          <p:nvPr/>
        </p:nvSpPr>
        <p:spPr>
          <a:xfrm>
            <a:off x="537519" y="5614618"/>
            <a:ext cx="2839945" cy="300082"/>
          </a:xfrm>
          <a:prstGeom prst="rect">
            <a:avLst/>
          </a:prstGeom>
          <a:noFill/>
        </p:spPr>
        <p:txBody>
          <a:bodyPr wrap="none" rtlCol="0">
            <a:spAutoFit/>
          </a:bodyPr>
          <a:lstStyle/>
          <a:p>
            <a:r>
              <a:rPr lang="fr-FR" sz="1350" b="1" dirty="0"/>
              <a:t>Exécution synchrone : 1 puis 2 puis 3 </a:t>
            </a:r>
          </a:p>
        </p:txBody>
      </p:sp>
      <p:sp>
        <p:nvSpPr>
          <p:cNvPr id="11" name="ZoneTexte 10">
            <a:extLst>
              <a:ext uri="{FF2B5EF4-FFF2-40B4-BE49-F238E27FC236}">
                <a16:creationId xmlns:a16="http://schemas.microsoft.com/office/drawing/2014/main" id="{6ADEB81D-480B-8911-D116-815DA794CBA3}"/>
              </a:ext>
            </a:extLst>
          </p:cNvPr>
          <p:cNvSpPr txBox="1"/>
          <p:nvPr/>
        </p:nvSpPr>
        <p:spPr>
          <a:xfrm>
            <a:off x="5535827" y="5614618"/>
            <a:ext cx="2924903" cy="300082"/>
          </a:xfrm>
          <a:prstGeom prst="rect">
            <a:avLst/>
          </a:prstGeom>
          <a:noFill/>
        </p:spPr>
        <p:txBody>
          <a:bodyPr wrap="none" rtlCol="0">
            <a:spAutoFit/>
          </a:bodyPr>
          <a:lstStyle/>
          <a:p>
            <a:r>
              <a:rPr lang="fr-FR" sz="1350" b="1" dirty="0"/>
              <a:t>Exécution asynchrone : 1 puis 3 puis 2 </a:t>
            </a:r>
          </a:p>
        </p:txBody>
      </p:sp>
    </p:spTree>
    <p:extLst>
      <p:ext uri="{BB962C8B-B14F-4D97-AF65-F5344CB8AC3E}">
        <p14:creationId xmlns:p14="http://schemas.microsoft.com/office/powerpoint/2010/main" val="18883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95DE1D-FF04-0538-70F3-3C373A8F74CD}"/>
              </a:ext>
            </a:extLst>
          </p:cNvPr>
          <p:cNvSpPr>
            <a:spLocks noGrp="1"/>
          </p:cNvSpPr>
          <p:nvPr>
            <p:ph type="title"/>
          </p:nvPr>
        </p:nvSpPr>
        <p:spPr/>
        <p:txBody>
          <a:bodyPr>
            <a:normAutofit fontScale="90000"/>
          </a:bodyPr>
          <a:lstStyle/>
          <a:p>
            <a:r>
              <a:rPr lang="fr-FR" dirty="0"/>
              <a:t>Note Importante</a:t>
            </a:r>
          </a:p>
        </p:txBody>
      </p:sp>
      <p:pic>
        <p:nvPicPr>
          <p:cNvPr id="6" name="Image 5">
            <a:extLst>
              <a:ext uri="{FF2B5EF4-FFF2-40B4-BE49-F238E27FC236}">
                <a16:creationId xmlns:a16="http://schemas.microsoft.com/office/drawing/2014/main" id="{F9D7EF81-417A-E9BB-F264-952DF2F872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5325" y="1844824"/>
            <a:ext cx="7753350" cy="2486025"/>
          </a:xfrm>
          <a:prstGeom prst="rect">
            <a:avLst/>
          </a:prstGeom>
        </p:spPr>
      </p:pic>
      <p:sp>
        <p:nvSpPr>
          <p:cNvPr id="7" name="Titre 1">
            <a:extLst>
              <a:ext uri="{FF2B5EF4-FFF2-40B4-BE49-F238E27FC236}">
                <a16:creationId xmlns:a16="http://schemas.microsoft.com/office/drawing/2014/main" id="{DF8E56F3-9A24-235C-013D-11EDC5D20C0C}"/>
              </a:ext>
            </a:extLst>
          </p:cNvPr>
          <p:cNvSpPr txBox="1">
            <a:spLocks/>
          </p:cNvSpPr>
          <p:nvPr/>
        </p:nvSpPr>
        <p:spPr>
          <a:xfrm>
            <a:off x="222861" y="4455988"/>
            <a:ext cx="8496944"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a:t>Réponse de </a:t>
            </a:r>
            <a:r>
              <a:rPr lang="fr-FR" sz="2800" b="1" dirty="0" err="1"/>
              <a:t>ChatGPT</a:t>
            </a:r>
            <a:endParaRPr lang="fr-FR" sz="2800" b="1" dirty="0"/>
          </a:p>
        </p:txBody>
      </p:sp>
    </p:spTree>
    <p:extLst>
      <p:ext uri="{BB962C8B-B14F-4D97-AF65-F5344CB8AC3E}">
        <p14:creationId xmlns:p14="http://schemas.microsoft.com/office/powerpoint/2010/main" val="3812536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800" b="1" dirty="0"/>
              <a:t>Sync/</a:t>
            </a:r>
            <a:r>
              <a:rPr lang="fr-FR" sz="2800" b="1" dirty="0" err="1"/>
              <a:t>Async</a:t>
            </a:r>
            <a:r>
              <a:rPr lang="fr-FR" sz="2800" b="1" dirty="0"/>
              <a:t> – La programmation </a:t>
            </a:r>
            <a:r>
              <a:rPr lang="fr-FR" sz="2800" b="1" dirty="0" err="1"/>
              <a:t>Async</a:t>
            </a:r>
            <a:r>
              <a:rPr lang="fr-FR" sz="2800" b="1" dirty="0"/>
              <a:t> chez les autres</a:t>
            </a:r>
          </a:p>
        </p:txBody>
      </p:sp>
      <p:sp>
        <p:nvSpPr>
          <p:cNvPr id="3" name="Espace réservé du contenu 2"/>
          <p:cNvSpPr>
            <a:spLocks noGrp="1"/>
          </p:cNvSpPr>
          <p:nvPr>
            <p:ph idx="1"/>
          </p:nvPr>
        </p:nvSpPr>
        <p:spPr>
          <a:xfrm>
            <a:off x="595533" y="1996713"/>
            <a:ext cx="7808917" cy="3348372"/>
          </a:xfrm>
        </p:spPr>
        <p:txBody>
          <a:bodyPr>
            <a:normAutofit/>
          </a:bodyPr>
          <a:lstStyle/>
          <a:p>
            <a:pPr marL="0" indent="0">
              <a:buNone/>
            </a:pPr>
            <a:r>
              <a:rPr lang="fr-FR" sz="2700" dirty="0"/>
              <a:t>La programmation asynchrone existe dans la majorité des langages de programmation. </a:t>
            </a:r>
          </a:p>
          <a:p>
            <a:pPr marL="0" indent="0">
              <a:buNone/>
            </a:pPr>
            <a:endParaRPr lang="fr-FR" sz="2700" dirty="0"/>
          </a:p>
          <a:p>
            <a:pPr marL="0" indent="0">
              <a:buNone/>
            </a:pPr>
            <a:r>
              <a:rPr lang="fr-FR" sz="2700" dirty="0"/>
              <a:t>- Alors pourquoi est-il nécessaire d'en discuter en JS ?</a:t>
            </a:r>
          </a:p>
          <a:p>
            <a:pPr marL="0" indent="0">
              <a:buNone/>
            </a:pPr>
            <a:endParaRPr lang="fr-FR" sz="2700" dirty="0"/>
          </a:p>
          <a:p>
            <a:pPr marL="0" indent="0">
              <a:buNone/>
            </a:pPr>
            <a:r>
              <a:rPr lang="fr-FR" sz="2700" dirty="0"/>
              <a:t>JavaScript bascule vers le mode asynchrone d’une manière automatique, sans préavis.</a:t>
            </a:r>
          </a:p>
        </p:txBody>
      </p:sp>
      <p:sp>
        <p:nvSpPr>
          <p:cNvPr id="4" name="Rectangle 1"/>
          <p:cNvSpPr>
            <a:spLocks noChangeArrowheads="1"/>
          </p:cNvSpPr>
          <p:nvPr/>
        </p:nvSpPr>
        <p:spPr bwMode="auto">
          <a:xfrm>
            <a:off x="1143001" y="684126"/>
            <a:ext cx="138564" cy="34624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fr-FR" altLang="fr-FR" dirty="0">
              <a:latin typeface="Arial" panose="020B0604020202020204" pitchFamily="34" charset="0"/>
            </a:endParaRPr>
          </a:p>
        </p:txBody>
      </p:sp>
    </p:spTree>
    <p:extLst>
      <p:ext uri="{BB962C8B-B14F-4D97-AF65-F5344CB8AC3E}">
        <p14:creationId xmlns:p14="http://schemas.microsoft.com/office/powerpoint/2010/main" val="25343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marL="0" indent="0">
              <a:buNone/>
            </a:pPr>
            <a:r>
              <a:rPr lang="fr-FR" dirty="0"/>
              <a:t>Pourquoi le mode </a:t>
            </a:r>
            <a:r>
              <a:rPr lang="fr-FR" dirty="0" err="1"/>
              <a:t>Async</a:t>
            </a:r>
            <a:r>
              <a:rPr lang="fr-FR" dirty="0"/>
              <a:t>  ? </a:t>
            </a:r>
          </a:p>
        </p:txBody>
      </p:sp>
      <p:sp>
        <p:nvSpPr>
          <p:cNvPr id="3" name="Espace réservé du contenu 2"/>
          <p:cNvSpPr>
            <a:spLocks noGrp="1"/>
          </p:cNvSpPr>
          <p:nvPr>
            <p:ph idx="1"/>
          </p:nvPr>
        </p:nvSpPr>
        <p:spPr>
          <a:xfrm>
            <a:off x="539552" y="2132856"/>
            <a:ext cx="8424936" cy="3816424"/>
          </a:xfrm>
        </p:spPr>
        <p:txBody>
          <a:bodyPr>
            <a:normAutofit/>
          </a:bodyPr>
          <a:lstStyle/>
          <a:p>
            <a:pPr marL="0" indent="0" algn="ctr">
              <a:buNone/>
            </a:pPr>
            <a:endParaRPr lang="fr-FR" dirty="0"/>
          </a:p>
          <a:p>
            <a:pPr marL="0" indent="0" algn="ctr">
              <a:buNone/>
            </a:pPr>
            <a:r>
              <a:rPr lang="fr-FR" sz="5400" strike="sngStrike" dirty="0"/>
              <a:t>Rapidité</a:t>
            </a:r>
            <a:r>
              <a:rPr lang="fr-FR" sz="5400" dirty="0"/>
              <a:t> – </a:t>
            </a:r>
            <a:r>
              <a:rPr lang="fr-FR" sz="2800" dirty="0"/>
              <a:t>Au contraire ( </a:t>
            </a:r>
            <a:r>
              <a:rPr lang="fr-FR" sz="2800" dirty="0" err="1"/>
              <a:t>Context</a:t>
            </a:r>
            <a:r>
              <a:rPr lang="fr-FR" sz="2800" dirty="0"/>
              <a:t> </a:t>
            </a:r>
            <a:r>
              <a:rPr lang="fr-FR" sz="2800" dirty="0" err="1"/>
              <a:t>Switching</a:t>
            </a:r>
            <a:r>
              <a:rPr lang="fr-FR" sz="2800" dirty="0"/>
              <a:t>)  </a:t>
            </a:r>
            <a:endParaRPr lang="fr-FR" sz="5400" dirty="0"/>
          </a:p>
          <a:p>
            <a:pPr marL="0" indent="0" algn="ctr">
              <a:buNone/>
            </a:pPr>
            <a:r>
              <a:rPr lang="fr-FR" sz="5400" dirty="0"/>
              <a:t>Fluidité &amp; UX – </a:t>
            </a:r>
            <a:r>
              <a:rPr lang="fr-FR" dirty="0"/>
              <a:t>No Blocking</a:t>
            </a:r>
          </a:p>
          <a:p>
            <a:pPr marL="0" indent="0" algn="ctr">
              <a:buNone/>
            </a:pPr>
            <a:endParaRPr lang="fr-FR" dirty="0"/>
          </a:p>
          <a:p>
            <a:pPr marL="0" indent="0" algn="ctr">
              <a:buNone/>
            </a:pPr>
            <a:r>
              <a:rPr lang="fr-FR" dirty="0"/>
              <a:t>Exemple : 7anout</a:t>
            </a:r>
          </a:p>
          <a:p>
            <a:pPr marL="0" indent="0" algn="ctr">
              <a:buNone/>
            </a:pPr>
            <a:endParaRPr lang="fr-FR" sz="2000" dirty="0"/>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827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Pourquoi passer vers le mode </a:t>
            </a:r>
            <a:r>
              <a:rPr lang="fr-FR" b="1" dirty="0" err="1"/>
              <a:t>Async</a:t>
            </a:r>
            <a:r>
              <a:rPr lang="fr-FR" b="1" dirty="0"/>
              <a:t>  ? </a:t>
            </a:r>
          </a:p>
        </p:txBody>
      </p:sp>
      <p:sp>
        <p:nvSpPr>
          <p:cNvPr id="4" name="Rectangle 1"/>
          <p:cNvSpPr>
            <a:spLocks noChangeArrowheads="1"/>
          </p:cNvSpPr>
          <p:nvPr/>
        </p:nvSpPr>
        <p:spPr bwMode="auto">
          <a:xfrm>
            <a:off x="1143001" y="684126"/>
            <a:ext cx="138564" cy="34624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fr-FR" altLang="fr-FR" dirty="0">
              <a:latin typeface="Arial" panose="020B0604020202020204" pitchFamily="34" charset="0"/>
            </a:endParaRPr>
          </a:p>
        </p:txBody>
      </p:sp>
      <p:pic>
        <p:nvPicPr>
          <p:cNvPr id="8" name="Image 7">
            <a:extLst>
              <a:ext uri="{FF2B5EF4-FFF2-40B4-BE49-F238E27FC236}">
                <a16:creationId xmlns:a16="http://schemas.microsoft.com/office/drawing/2014/main" id="{0B335ADD-2018-E44A-6E24-5E55C18ACF33}"/>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387627" y="2536465"/>
            <a:ext cx="1116986" cy="1025129"/>
          </a:xfrm>
          <a:prstGeom prst="rect">
            <a:avLst/>
          </a:prstGeom>
        </p:spPr>
      </p:pic>
      <p:cxnSp>
        <p:nvCxnSpPr>
          <p:cNvPr id="10" name="Connecteur droit 9">
            <a:extLst>
              <a:ext uri="{FF2B5EF4-FFF2-40B4-BE49-F238E27FC236}">
                <a16:creationId xmlns:a16="http://schemas.microsoft.com/office/drawing/2014/main" id="{452A6F8F-FA92-98B2-749C-1108A2D4F4CA}"/>
              </a:ext>
            </a:extLst>
          </p:cNvPr>
          <p:cNvCxnSpPr>
            <a:cxnSpLocks/>
          </p:cNvCxnSpPr>
          <p:nvPr/>
        </p:nvCxnSpPr>
        <p:spPr>
          <a:xfrm>
            <a:off x="1937179" y="3763390"/>
            <a:ext cx="5007379" cy="45696"/>
          </a:xfrm>
          <a:prstGeom prst="line">
            <a:avLst/>
          </a:prstGeom>
          <a:ln w="76200">
            <a:solidFill>
              <a:srgbClr val="078AC3"/>
            </a:solidFill>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9C09E9D7-D0DB-82A3-596B-6FA15562E450}"/>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3307686" y="1683345"/>
            <a:ext cx="556717" cy="556717"/>
          </a:xfrm>
          <a:prstGeom prst="rect">
            <a:avLst/>
          </a:prstGeom>
        </p:spPr>
      </p:pic>
      <p:pic>
        <p:nvPicPr>
          <p:cNvPr id="24" name="Image 23">
            <a:extLst>
              <a:ext uri="{FF2B5EF4-FFF2-40B4-BE49-F238E27FC236}">
                <a16:creationId xmlns:a16="http://schemas.microsoft.com/office/drawing/2014/main" id="{8D9626DE-0DB7-D259-F468-799F100BF1E0}"/>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5798891" y="1713186"/>
            <a:ext cx="556717" cy="585665"/>
          </a:xfrm>
          <a:prstGeom prst="rect">
            <a:avLst/>
          </a:prstGeom>
        </p:spPr>
      </p:pic>
      <p:sp>
        <p:nvSpPr>
          <p:cNvPr id="25" name="Rectangle 24">
            <a:extLst>
              <a:ext uri="{FF2B5EF4-FFF2-40B4-BE49-F238E27FC236}">
                <a16:creationId xmlns:a16="http://schemas.microsoft.com/office/drawing/2014/main" id="{AB9340D4-AFA5-6508-3D42-297C1911A475}"/>
              </a:ext>
            </a:extLst>
          </p:cNvPr>
          <p:cNvSpPr/>
          <p:nvPr/>
        </p:nvSpPr>
        <p:spPr>
          <a:xfrm>
            <a:off x="1937179" y="2391871"/>
            <a:ext cx="3373138" cy="39297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70AD47"/>
                </a:solidFill>
              </a:rPr>
              <a:t>Ravitaillement</a:t>
            </a:r>
            <a:endParaRPr lang="fr-FR" dirty="0">
              <a:solidFill>
                <a:srgbClr val="70AD47"/>
              </a:solidFill>
            </a:endParaRPr>
          </a:p>
        </p:txBody>
      </p:sp>
      <p:sp>
        <p:nvSpPr>
          <p:cNvPr id="26" name="Rectangle 25">
            <a:extLst>
              <a:ext uri="{FF2B5EF4-FFF2-40B4-BE49-F238E27FC236}">
                <a16:creationId xmlns:a16="http://schemas.microsoft.com/office/drawing/2014/main" id="{ECD57EBD-CF71-EE50-68A4-597D57965A2C}"/>
              </a:ext>
            </a:extLst>
          </p:cNvPr>
          <p:cNvSpPr/>
          <p:nvPr/>
        </p:nvSpPr>
        <p:spPr>
          <a:xfrm>
            <a:off x="5731390" y="2387608"/>
            <a:ext cx="691721" cy="39297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70AD47"/>
                </a:solidFill>
              </a:rPr>
              <a:t>Lait</a:t>
            </a:r>
          </a:p>
        </p:txBody>
      </p:sp>
      <p:cxnSp>
        <p:nvCxnSpPr>
          <p:cNvPr id="28" name="Connecteur droit avec flèche 27">
            <a:extLst>
              <a:ext uri="{FF2B5EF4-FFF2-40B4-BE49-F238E27FC236}">
                <a16:creationId xmlns:a16="http://schemas.microsoft.com/office/drawing/2014/main" id="{6F76178A-8137-438A-452F-DE7B2ADACEE9}"/>
              </a:ext>
            </a:extLst>
          </p:cNvPr>
          <p:cNvCxnSpPr/>
          <p:nvPr/>
        </p:nvCxnSpPr>
        <p:spPr>
          <a:xfrm>
            <a:off x="1952625" y="2943305"/>
            <a:ext cx="3357692"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02B90E8-A221-2BAF-584B-011EB356B8A6}"/>
              </a:ext>
            </a:extLst>
          </p:cNvPr>
          <p:cNvCxnSpPr>
            <a:cxnSpLocks/>
          </p:cNvCxnSpPr>
          <p:nvPr/>
        </p:nvCxnSpPr>
        <p:spPr>
          <a:xfrm>
            <a:off x="5762024" y="2943305"/>
            <a:ext cx="661087"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78023676-0BD7-9E97-BC9F-15E5B373AB15}"/>
              </a:ext>
            </a:extLst>
          </p:cNvPr>
          <p:cNvSpPr txBox="1"/>
          <p:nvPr/>
        </p:nvSpPr>
        <p:spPr>
          <a:xfrm>
            <a:off x="3253935" y="2981396"/>
            <a:ext cx="785793" cy="369332"/>
          </a:xfrm>
          <a:prstGeom prst="rect">
            <a:avLst/>
          </a:prstGeom>
          <a:noFill/>
          <a:ln>
            <a:noFill/>
          </a:ln>
        </p:spPr>
        <p:txBody>
          <a:bodyPr wrap="none" rtlCol="0">
            <a:spAutoFit/>
          </a:bodyPr>
          <a:lstStyle/>
          <a:p>
            <a:r>
              <a:rPr lang="fr-FR" b="1" dirty="0">
                <a:solidFill>
                  <a:srgbClr val="70AD47"/>
                </a:solidFill>
              </a:rPr>
              <a:t>10min</a:t>
            </a:r>
          </a:p>
        </p:txBody>
      </p:sp>
      <p:sp>
        <p:nvSpPr>
          <p:cNvPr id="32" name="ZoneTexte 31">
            <a:extLst>
              <a:ext uri="{FF2B5EF4-FFF2-40B4-BE49-F238E27FC236}">
                <a16:creationId xmlns:a16="http://schemas.microsoft.com/office/drawing/2014/main" id="{8BD6BCAD-2C13-6013-BC27-B1CB244D5841}"/>
              </a:ext>
            </a:extLst>
          </p:cNvPr>
          <p:cNvSpPr txBox="1"/>
          <p:nvPr/>
        </p:nvSpPr>
        <p:spPr>
          <a:xfrm>
            <a:off x="5789167" y="2967230"/>
            <a:ext cx="668773" cy="369332"/>
          </a:xfrm>
          <a:prstGeom prst="rect">
            <a:avLst/>
          </a:prstGeom>
          <a:noFill/>
          <a:ln>
            <a:noFill/>
          </a:ln>
        </p:spPr>
        <p:txBody>
          <a:bodyPr wrap="none" rtlCol="0">
            <a:spAutoFit/>
          </a:bodyPr>
          <a:lstStyle/>
          <a:p>
            <a:r>
              <a:rPr lang="fr-FR" b="1" dirty="0">
                <a:solidFill>
                  <a:srgbClr val="70AD47"/>
                </a:solidFill>
              </a:rPr>
              <a:t>1min</a:t>
            </a:r>
          </a:p>
        </p:txBody>
      </p:sp>
      <p:cxnSp>
        <p:nvCxnSpPr>
          <p:cNvPr id="33" name="Connecteur droit avec flèche 32">
            <a:extLst>
              <a:ext uri="{FF2B5EF4-FFF2-40B4-BE49-F238E27FC236}">
                <a16:creationId xmlns:a16="http://schemas.microsoft.com/office/drawing/2014/main" id="{B3052F03-9256-789E-6D97-08A8B285714C}"/>
              </a:ext>
            </a:extLst>
          </p:cNvPr>
          <p:cNvCxnSpPr>
            <a:cxnSpLocks/>
          </p:cNvCxnSpPr>
          <p:nvPr/>
        </p:nvCxnSpPr>
        <p:spPr>
          <a:xfrm>
            <a:off x="1952626" y="3429000"/>
            <a:ext cx="4470485" cy="0"/>
          </a:xfrm>
          <a:prstGeom prst="straightConnector1">
            <a:avLst/>
          </a:prstGeom>
          <a:ln w="38100">
            <a:solidFill>
              <a:srgbClr val="078AC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4B9C2570-9E2D-FFC7-F6DB-53F717FE753F}"/>
              </a:ext>
            </a:extLst>
          </p:cNvPr>
          <p:cNvSpPr txBox="1"/>
          <p:nvPr/>
        </p:nvSpPr>
        <p:spPr>
          <a:xfrm>
            <a:off x="3467755" y="3410491"/>
            <a:ext cx="2251386" cy="369332"/>
          </a:xfrm>
          <a:prstGeom prst="rect">
            <a:avLst/>
          </a:prstGeom>
          <a:noFill/>
          <a:ln>
            <a:noFill/>
          </a:ln>
        </p:spPr>
        <p:txBody>
          <a:bodyPr wrap="none" rtlCol="0">
            <a:spAutoFit/>
          </a:bodyPr>
          <a:lstStyle/>
          <a:p>
            <a:r>
              <a:rPr lang="fr-FR" b="1" dirty="0">
                <a:solidFill>
                  <a:srgbClr val="078AC3"/>
                </a:solidFill>
              </a:rPr>
              <a:t>11min et 10 secondes</a:t>
            </a:r>
          </a:p>
        </p:txBody>
      </p:sp>
      <p:cxnSp>
        <p:nvCxnSpPr>
          <p:cNvPr id="36" name="Connecteur droit avec flèche 35">
            <a:extLst>
              <a:ext uri="{FF2B5EF4-FFF2-40B4-BE49-F238E27FC236}">
                <a16:creationId xmlns:a16="http://schemas.microsoft.com/office/drawing/2014/main" id="{722C73B1-D1DD-B334-6243-B7EE00ED1635}"/>
              </a:ext>
            </a:extLst>
          </p:cNvPr>
          <p:cNvCxnSpPr>
            <a:cxnSpLocks/>
          </p:cNvCxnSpPr>
          <p:nvPr/>
        </p:nvCxnSpPr>
        <p:spPr>
          <a:xfrm>
            <a:off x="5389636" y="2957963"/>
            <a:ext cx="305144"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C2493D48-A7B1-C0B6-1CE7-5CC76E4F7230}"/>
              </a:ext>
            </a:extLst>
          </p:cNvPr>
          <p:cNvSpPr txBox="1"/>
          <p:nvPr/>
        </p:nvSpPr>
        <p:spPr>
          <a:xfrm>
            <a:off x="5324857" y="2963136"/>
            <a:ext cx="510076" cy="369332"/>
          </a:xfrm>
          <a:prstGeom prst="rect">
            <a:avLst/>
          </a:prstGeom>
          <a:noFill/>
          <a:ln>
            <a:noFill/>
          </a:ln>
        </p:spPr>
        <p:txBody>
          <a:bodyPr wrap="none" rtlCol="0">
            <a:spAutoFit/>
          </a:bodyPr>
          <a:lstStyle/>
          <a:p>
            <a:r>
              <a:rPr lang="fr-FR" b="1" dirty="0">
                <a:solidFill>
                  <a:srgbClr val="70AD47"/>
                </a:solidFill>
              </a:rPr>
              <a:t>10s</a:t>
            </a:r>
          </a:p>
        </p:txBody>
      </p:sp>
      <p:pic>
        <p:nvPicPr>
          <p:cNvPr id="39" name="Image 38">
            <a:extLst>
              <a:ext uri="{FF2B5EF4-FFF2-40B4-BE49-F238E27FC236}">
                <a16:creationId xmlns:a16="http://schemas.microsoft.com/office/drawing/2014/main" id="{755363DC-CD07-9CB5-1E31-CC23E66493B4}"/>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2106662" y="3833919"/>
            <a:ext cx="556717" cy="556717"/>
          </a:xfrm>
          <a:prstGeom prst="rect">
            <a:avLst/>
          </a:prstGeom>
        </p:spPr>
      </p:pic>
      <p:pic>
        <p:nvPicPr>
          <p:cNvPr id="40" name="Image 39">
            <a:extLst>
              <a:ext uri="{FF2B5EF4-FFF2-40B4-BE49-F238E27FC236}">
                <a16:creationId xmlns:a16="http://schemas.microsoft.com/office/drawing/2014/main" id="{B9528C8E-2A6D-BFF5-6E8A-77DA60FFB57B}"/>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3210132" y="3837930"/>
            <a:ext cx="556717" cy="585665"/>
          </a:xfrm>
          <a:prstGeom prst="rect">
            <a:avLst/>
          </a:prstGeom>
        </p:spPr>
      </p:pic>
      <p:sp>
        <p:nvSpPr>
          <p:cNvPr id="41" name="Rectangle 40">
            <a:extLst>
              <a:ext uri="{FF2B5EF4-FFF2-40B4-BE49-F238E27FC236}">
                <a16:creationId xmlns:a16="http://schemas.microsoft.com/office/drawing/2014/main" id="{9DF76589-7FA8-B1A8-C1EB-420D8932CA0D}"/>
              </a:ext>
            </a:extLst>
          </p:cNvPr>
          <p:cNvSpPr/>
          <p:nvPr/>
        </p:nvSpPr>
        <p:spPr>
          <a:xfrm>
            <a:off x="2022958" y="4526605"/>
            <a:ext cx="794383" cy="39297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70AD47"/>
                </a:solidFill>
              </a:rPr>
              <a:t>Ra</a:t>
            </a:r>
            <a:endParaRPr lang="fr-FR" dirty="0">
              <a:solidFill>
                <a:srgbClr val="70AD47"/>
              </a:solidFill>
            </a:endParaRPr>
          </a:p>
        </p:txBody>
      </p:sp>
      <p:sp>
        <p:nvSpPr>
          <p:cNvPr id="42" name="Rectangle 41">
            <a:extLst>
              <a:ext uri="{FF2B5EF4-FFF2-40B4-BE49-F238E27FC236}">
                <a16:creationId xmlns:a16="http://schemas.microsoft.com/office/drawing/2014/main" id="{1C4D7F01-3075-153F-0903-92CC112C9101}"/>
              </a:ext>
            </a:extLst>
          </p:cNvPr>
          <p:cNvSpPr/>
          <p:nvPr/>
        </p:nvSpPr>
        <p:spPr>
          <a:xfrm>
            <a:off x="3142631" y="4512352"/>
            <a:ext cx="691721" cy="39297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solidFill>
                  <a:srgbClr val="70AD47"/>
                </a:solidFill>
              </a:rPr>
              <a:t>Lait</a:t>
            </a:r>
          </a:p>
        </p:txBody>
      </p:sp>
      <p:cxnSp>
        <p:nvCxnSpPr>
          <p:cNvPr id="43" name="Connecteur droit avec flèche 42">
            <a:extLst>
              <a:ext uri="{FF2B5EF4-FFF2-40B4-BE49-F238E27FC236}">
                <a16:creationId xmlns:a16="http://schemas.microsoft.com/office/drawing/2014/main" id="{CB63AF42-87D8-DA1E-A1D6-383CEBF5A6A5}"/>
              </a:ext>
            </a:extLst>
          </p:cNvPr>
          <p:cNvCxnSpPr>
            <a:cxnSpLocks/>
          </p:cNvCxnSpPr>
          <p:nvPr/>
        </p:nvCxnSpPr>
        <p:spPr>
          <a:xfrm>
            <a:off x="2005111" y="5078039"/>
            <a:ext cx="778937"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1597E6A9-D238-7DF8-CABB-B38061CD9891}"/>
              </a:ext>
            </a:extLst>
          </p:cNvPr>
          <p:cNvCxnSpPr>
            <a:cxnSpLocks/>
          </p:cNvCxnSpPr>
          <p:nvPr/>
        </p:nvCxnSpPr>
        <p:spPr>
          <a:xfrm>
            <a:off x="4273646" y="5078039"/>
            <a:ext cx="2280855"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831F2E1B-F3A9-F25E-1C72-769BFC21702F}"/>
              </a:ext>
            </a:extLst>
          </p:cNvPr>
          <p:cNvSpPr txBox="1"/>
          <p:nvPr/>
        </p:nvSpPr>
        <p:spPr>
          <a:xfrm>
            <a:off x="2120467" y="5078039"/>
            <a:ext cx="668773" cy="369332"/>
          </a:xfrm>
          <a:prstGeom prst="rect">
            <a:avLst/>
          </a:prstGeom>
          <a:noFill/>
          <a:ln>
            <a:noFill/>
          </a:ln>
        </p:spPr>
        <p:txBody>
          <a:bodyPr wrap="none" rtlCol="0">
            <a:spAutoFit/>
          </a:bodyPr>
          <a:lstStyle/>
          <a:p>
            <a:r>
              <a:rPr lang="fr-FR" b="1" dirty="0">
                <a:solidFill>
                  <a:srgbClr val="70AD47"/>
                </a:solidFill>
              </a:rPr>
              <a:t>1min</a:t>
            </a:r>
          </a:p>
        </p:txBody>
      </p:sp>
      <p:sp>
        <p:nvSpPr>
          <p:cNvPr id="46" name="ZoneTexte 45">
            <a:extLst>
              <a:ext uri="{FF2B5EF4-FFF2-40B4-BE49-F238E27FC236}">
                <a16:creationId xmlns:a16="http://schemas.microsoft.com/office/drawing/2014/main" id="{D35D2EE5-810A-631E-E13E-67F60B8280E0}"/>
              </a:ext>
            </a:extLst>
          </p:cNvPr>
          <p:cNvSpPr txBox="1"/>
          <p:nvPr/>
        </p:nvSpPr>
        <p:spPr>
          <a:xfrm>
            <a:off x="5268218" y="5096549"/>
            <a:ext cx="668773" cy="369332"/>
          </a:xfrm>
          <a:prstGeom prst="rect">
            <a:avLst/>
          </a:prstGeom>
          <a:noFill/>
          <a:ln>
            <a:noFill/>
          </a:ln>
        </p:spPr>
        <p:txBody>
          <a:bodyPr wrap="none" rtlCol="0">
            <a:spAutoFit/>
          </a:bodyPr>
          <a:lstStyle/>
          <a:p>
            <a:r>
              <a:rPr lang="fr-FR" b="1" dirty="0">
                <a:solidFill>
                  <a:srgbClr val="70AD47"/>
                </a:solidFill>
              </a:rPr>
              <a:t>9min</a:t>
            </a:r>
          </a:p>
        </p:txBody>
      </p:sp>
      <p:cxnSp>
        <p:nvCxnSpPr>
          <p:cNvPr id="47" name="Connecteur droit avec flèche 46">
            <a:extLst>
              <a:ext uri="{FF2B5EF4-FFF2-40B4-BE49-F238E27FC236}">
                <a16:creationId xmlns:a16="http://schemas.microsoft.com/office/drawing/2014/main" id="{A1DDC86E-41FF-3E81-3372-8E56A5F321D1}"/>
              </a:ext>
            </a:extLst>
          </p:cNvPr>
          <p:cNvCxnSpPr>
            <a:cxnSpLocks/>
          </p:cNvCxnSpPr>
          <p:nvPr/>
        </p:nvCxnSpPr>
        <p:spPr>
          <a:xfrm>
            <a:off x="2038405" y="5563734"/>
            <a:ext cx="4516097" cy="0"/>
          </a:xfrm>
          <a:prstGeom prst="straightConnector1">
            <a:avLst/>
          </a:prstGeom>
          <a:ln w="38100">
            <a:solidFill>
              <a:srgbClr val="078AC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63BAD992-DAC4-4D48-63F9-91C338179424}"/>
              </a:ext>
            </a:extLst>
          </p:cNvPr>
          <p:cNvSpPr txBox="1"/>
          <p:nvPr/>
        </p:nvSpPr>
        <p:spPr>
          <a:xfrm>
            <a:off x="3553534" y="5545225"/>
            <a:ext cx="2251386" cy="369332"/>
          </a:xfrm>
          <a:prstGeom prst="rect">
            <a:avLst/>
          </a:prstGeom>
          <a:noFill/>
          <a:ln>
            <a:noFill/>
          </a:ln>
        </p:spPr>
        <p:txBody>
          <a:bodyPr wrap="none" rtlCol="0">
            <a:spAutoFit/>
          </a:bodyPr>
          <a:lstStyle/>
          <a:p>
            <a:r>
              <a:rPr lang="fr-FR" b="1" dirty="0">
                <a:solidFill>
                  <a:srgbClr val="078AC3"/>
                </a:solidFill>
              </a:rPr>
              <a:t>11min et 20 secondes</a:t>
            </a:r>
          </a:p>
        </p:txBody>
      </p:sp>
      <p:cxnSp>
        <p:nvCxnSpPr>
          <p:cNvPr id="49" name="Connecteur droit avec flèche 48">
            <a:extLst>
              <a:ext uri="{FF2B5EF4-FFF2-40B4-BE49-F238E27FC236}">
                <a16:creationId xmlns:a16="http://schemas.microsoft.com/office/drawing/2014/main" id="{E9A815F5-866B-8B47-9548-4E66C985CCC0}"/>
              </a:ext>
            </a:extLst>
          </p:cNvPr>
          <p:cNvCxnSpPr>
            <a:cxnSpLocks/>
          </p:cNvCxnSpPr>
          <p:nvPr/>
        </p:nvCxnSpPr>
        <p:spPr>
          <a:xfrm>
            <a:off x="3942376" y="5078039"/>
            <a:ext cx="305144"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B28FA13B-707E-A70A-FF37-357AA0CF095E}"/>
              </a:ext>
            </a:extLst>
          </p:cNvPr>
          <p:cNvSpPr txBox="1"/>
          <p:nvPr/>
        </p:nvSpPr>
        <p:spPr>
          <a:xfrm>
            <a:off x="3880167" y="5092349"/>
            <a:ext cx="510076" cy="369332"/>
          </a:xfrm>
          <a:prstGeom prst="rect">
            <a:avLst/>
          </a:prstGeom>
          <a:noFill/>
          <a:ln>
            <a:noFill/>
          </a:ln>
        </p:spPr>
        <p:txBody>
          <a:bodyPr wrap="none" rtlCol="0">
            <a:spAutoFit/>
          </a:bodyPr>
          <a:lstStyle/>
          <a:p>
            <a:r>
              <a:rPr lang="fr-FR" b="1" dirty="0">
                <a:solidFill>
                  <a:srgbClr val="70AD47"/>
                </a:solidFill>
              </a:rPr>
              <a:t>10s</a:t>
            </a:r>
          </a:p>
        </p:txBody>
      </p:sp>
      <p:pic>
        <p:nvPicPr>
          <p:cNvPr id="51" name="Image 50">
            <a:extLst>
              <a:ext uri="{FF2B5EF4-FFF2-40B4-BE49-F238E27FC236}">
                <a16:creationId xmlns:a16="http://schemas.microsoft.com/office/drawing/2014/main" id="{56799DA6-C791-97CF-F0A8-B3BE2884ABC0}"/>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5132277" y="3873431"/>
            <a:ext cx="556717" cy="556717"/>
          </a:xfrm>
          <a:prstGeom prst="rect">
            <a:avLst/>
          </a:prstGeom>
        </p:spPr>
      </p:pic>
      <p:sp>
        <p:nvSpPr>
          <p:cNvPr id="52" name="Rectangle 51">
            <a:extLst>
              <a:ext uri="{FF2B5EF4-FFF2-40B4-BE49-F238E27FC236}">
                <a16:creationId xmlns:a16="http://schemas.microsoft.com/office/drawing/2014/main" id="{641D9651-AF30-059E-ADCE-48C55CB0344F}"/>
              </a:ext>
            </a:extLst>
          </p:cNvPr>
          <p:cNvSpPr/>
          <p:nvPr/>
        </p:nvSpPr>
        <p:spPr>
          <a:xfrm>
            <a:off x="4243712" y="4512352"/>
            <a:ext cx="2310789" cy="39297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err="1">
                <a:solidFill>
                  <a:srgbClr val="70AD47"/>
                </a:solidFill>
              </a:rPr>
              <a:t>vitaillement</a:t>
            </a:r>
            <a:endParaRPr lang="fr-FR" dirty="0">
              <a:solidFill>
                <a:srgbClr val="70AD47"/>
              </a:solidFill>
            </a:endParaRPr>
          </a:p>
        </p:txBody>
      </p:sp>
      <p:cxnSp>
        <p:nvCxnSpPr>
          <p:cNvPr id="54" name="Connecteur droit avec flèche 53">
            <a:extLst>
              <a:ext uri="{FF2B5EF4-FFF2-40B4-BE49-F238E27FC236}">
                <a16:creationId xmlns:a16="http://schemas.microsoft.com/office/drawing/2014/main" id="{BA2817A4-BF9D-AE82-5FE0-A22DFD8DCD85}"/>
              </a:ext>
            </a:extLst>
          </p:cNvPr>
          <p:cNvCxnSpPr>
            <a:cxnSpLocks/>
          </p:cNvCxnSpPr>
          <p:nvPr/>
        </p:nvCxnSpPr>
        <p:spPr>
          <a:xfrm>
            <a:off x="2799579" y="5084631"/>
            <a:ext cx="305144"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9C19605D-1285-72CA-6540-B0CBB3B30DC8}"/>
              </a:ext>
            </a:extLst>
          </p:cNvPr>
          <p:cNvSpPr txBox="1"/>
          <p:nvPr/>
        </p:nvSpPr>
        <p:spPr>
          <a:xfrm>
            <a:off x="2788466" y="5088832"/>
            <a:ext cx="510076" cy="369332"/>
          </a:xfrm>
          <a:prstGeom prst="rect">
            <a:avLst/>
          </a:prstGeom>
          <a:noFill/>
          <a:ln>
            <a:noFill/>
          </a:ln>
        </p:spPr>
        <p:txBody>
          <a:bodyPr wrap="none" rtlCol="0">
            <a:spAutoFit/>
          </a:bodyPr>
          <a:lstStyle/>
          <a:p>
            <a:r>
              <a:rPr lang="fr-FR" b="1" dirty="0">
                <a:solidFill>
                  <a:srgbClr val="70AD47"/>
                </a:solidFill>
              </a:rPr>
              <a:t>10s</a:t>
            </a:r>
          </a:p>
        </p:txBody>
      </p:sp>
      <p:cxnSp>
        <p:nvCxnSpPr>
          <p:cNvPr id="56" name="Connecteur droit avec flèche 55">
            <a:extLst>
              <a:ext uri="{FF2B5EF4-FFF2-40B4-BE49-F238E27FC236}">
                <a16:creationId xmlns:a16="http://schemas.microsoft.com/office/drawing/2014/main" id="{B95CFB23-9860-0F1F-6FB2-C895A071484A}"/>
              </a:ext>
            </a:extLst>
          </p:cNvPr>
          <p:cNvCxnSpPr>
            <a:cxnSpLocks/>
          </p:cNvCxnSpPr>
          <p:nvPr/>
        </p:nvCxnSpPr>
        <p:spPr>
          <a:xfrm>
            <a:off x="3116830" y="5083604"/>
            <a:ext cx="778937" cy="0"/>
          </a:xfrm>
          <a:prstGeom prst="straightConnector1">
            <a:avLst/>
          </a:prstGeom>
          <a:ln w="38100">
            <a:solidFill>
              <a:srgbClr val="70AD4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ZoneTexte 56">
            <a:extLst>
              <a:ext uri="{FF2B5EF4-FFF2-40B4-BE49-F238E27FC236}">
                <a16:creationId xmlns:a16="http://schemas.microsoft.com/office/drawing/2014/main" id="{96164CE2-7681-6E2D-644B-13433D29CCD0}"/>
              </a:ext>
            </a:extLst>
          </p:cNvPr>
          <p:cNvSpPr txBox="1"/>
          <p:nvPr/>
        </p:nvSpPr>
        <p:spPr>
          <a:xfrm>
            <a:off x="3245502" y="5083604"/>
            <a:ext cx="668773" cy="369332"/>
          </a:xfrm>
          <a:prstGeom prst="rect">
            <a:avLst/>
          </a:prstGeom>
          <a:noFill/>
          <a:ln>
            <a:noFill/>
          </a:ln>
        </p:spPr>
        <p:txBody>
          <a:bodyPr wrap="none" rtlCol="0">
            <a:spAutoFit/>
          </a:bodyPr>
          <a:lstStyle/>
          <a:p>
            <a:r>
              <a:rPr lang="fr-FR" b="1" dirty="0">
                <a:solidFill>
                  <a:srgbClr val="70AD47"/>
                </a:solidFill>
              </a:rPr>
              <a:t>1min</a:t>
            </a:r>
          </a:p>
        </p:txBody>
      </p:sp>
      <p:sp>
        <p:nvSpPr>
          <p:cNvPr id="61" name="ZoneTexte 60">
            <a:extLst>
              <a:ext uri="{FF2B5EF4-FFF2-40B4-BE49-F238E27FC236}">
                <a16:creationId xmlns:a16="http://schemas.microsoft.com/office/drawing/2014/main" id="{E1517EB0-A39B-FE27-B3D8-98B125A4177D}"/>
              </a:ext>
            </a:extLst>
          </p:cNvPr>
          <p:cNvSpPr txBox="1"/>
          <p:nvPr/>
        </p:nvSpPr>
        <p:spPr>
          <a:xfrm>
            <a:off x="387626" y="4028787"/>
            <a:ext cx="282450" cy="323165"/>
          </a:xfrm>
          <a:prstGeom prst="rect">
            <a:avLst/>
          </a:prstGeom>
          <a:noFill/>
        </p:spPr>
        <p:txBody>
          <a:bodyPr wrap="none" rtlCol="0">
            <a:spAutoFit/>
          </a:bodyPr>
          <a:lstStyle/>
          <a:p>
            <a:r>
              <a:rPr lang="fr-FR" sz="1500" b="1" dirty="0"/>
              <a:t>1</a:t>
            </a:r>
          </a:p>
        </p:txBody>
      </p:sp>
      <p:pic>
        <p:nvPicPr>
          <p:cNvPr id="63" name="Image 62">
            <a:extLst>
              <a:ext uri="{FF2B5EF4-FFF2-40B4-BE49-F238E27FC236}">
                <a16:creationId xmlns:a16="http://schemas.microsoft.com/office/drawing/2014/main" id="{3D33AD7B-2E30-A10F-AC79-7272C440703A}"/>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698331" y="3809086"/>
            <a:ext cx="556717" cy="556717"/>
          </a:xfrm>
          <a:prstGeom prst="rect">
            <a:avLst/>
          </a:prstGeom>
        </p:spPr>
      </p:pic>
      <p:pic>
        <p:nvPicPr>
          <p:cNvPr id="64" name="Image 63">
            <a:extLst>
              <a:ext uri="{FF2B5EF4-FFF2-40B4-BE49-F238E27FC236}">
                <a16:creationId xmlns:a16="http://schemas.microsoft.com/office/drawing/2014/main" id="{CA4E80ED-F44A-7361-24B2-92072918F283}"/>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713339" y="4757050"/>
            <a:ext cx="556717" cy="585665"/>
          </a:xfrm>
          <a:prstGeom prst="rect">
            <a:avLst/>
          </a:prstGeom>
        </p:spPr>
      </p:pic>
      <p:sp>
        <p:nvSpPr>
          <p:cNvPr id="65" name="ZoneTexte 64">
            <a:extLst>
              <a:ext uri="{FF2B5EF4-FFF2-40B4-BE49-F238E27FC236}">
                <a16:creationId xmlns:a16="http://schemas.microsoft.com/office/drawing/2014/main" id="{F0C6876F-3380-76C7-D32B-7782651FA80C}"/>
              </a:ext>
            </a:extLst>
          </p:cNvPr>
          <p:cNvSpPr txBox="1"/>
          <p:nvPr/>
        </p:nvSpPr>
        <p:spPr>
          <a:xfrm>
            <a:off x="402634" y="4921696"/>
            <a:ext cx="282450" cy="323165"/>
          </a:xfrm>
          <a:prstGeom prst="rect">
            <a:avLst/>
          </a:prstGeom>
          <a:noFill/>
        </p:spPr>
        <p:txBody>
          <a:bodyPr wrap="none" rtlCol="0">
            <a:spAutoFit/>
          </a:bodyPr>
          <a:lstStyle/>
          <a:p>
            <a:r>
              <a:rPr lang="fr-FR" sz="1500" b="1" dirty="0"/>
              <a:t>2</a:t>
            </a:r>
          </a:p>
        </p:txBody>
      </p:sp>
      <p:pic>
        <p:nvPicPr>
          <p:cNvPr id="68" name="Image 67">
            <a:extLst>
              <a:ext uri="{FF2B5EF4-FFF2-40B4-BE49-F238E27FC236}">
                <a16:creationId xmlns:a16="http://schemas.microsoft.com/office/drawing/2014/main" id="{AB37FCCB-5F43-0067-5709-CB836B8FC016}"/>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8306687" y="3367547"/>
            <a:ext cx="786881" cy="763215"/>
          </a:xfrm>
          <a:prstGeom prst="rect">
            <a:avLst/>
          </a:prstGeom>
        </p:spPr>
      </p:pic>
      <p:cxnSp>
        <p:nvCxnSpPr>
          <p:cNvPr id="70" name="Connecteur droit avec flèche 69">
            <a:extLst>
              <a:ext uri="{FF2B5EF4-FFF2-40B4-BE49-F238E27FC236}">
                <a16:creationId xmlns:a16="http://schemas.microsoft.com/office/drawing/2014/main" id="{59670ACD-2795-3A3B-2CC2-AAE63E5ACA6D}"/>
              </a:ext>
            </a:extLst>
          </p:cNvPr>
          <p:cNvCxnSpPr/>
          <p:nvPr/>
        </p:nvCxnSpPr>
        <p:spPr>
          <a:xfrm flipH="1" flipV="1">
            <a:off x="6929835" y="3060123"/>
            <a:ext cx="1391575" cy="485696"/>
          </a:xfrm>
          <a:prstGeom prst="straightConnector1">
            <a:avLst/>
          </a:prstGeom>
          <a:ln w="38100">
            <a:solidFill>
              <a:srgbClr val="078AC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99F6BABB-33FD-3111-4F70-BF8FFF2FF1BA}"/>
              </a:ext>
            </a:extLst>
          </p:cNvPr>
          <p:cNvCxnSpPr>
            <a:cxnSpLocks/>
          </p:cNvCxnSpPr>
          <p:nvPr/>
        </p:nvCxnSpPr>
        <p:spPr>
          <a:xfrm flipH="1">
            <a:off x="7051124" y="4149804"/>
            <a:ext cx="1285009" cy="362549"/>
          </a:xfrm>
          <a:prstGeom prst="straightConnector1">
            <a:avLst/>
          </a:prstGeom>
          <a:ln w="38100">
            <a:solidFill>
              <a:srgbClr val="078AC3"/>
            </a:solidFill>
            <a:tailEnd type="triangl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8E08E25A-735E-D9D7-1ED8-671F465230F6}"/>
              </a:ext>
            </a:extLst>
          </p:cNvPr>
          <p:cNvSpPr txBox="1"/>
          <p:nvPr/>
        </p:nvSpPr>
        <p:spPr>
          <a:xfrm>
            <a:off x="7483064" y="2763562"/>
            <a:ext cx="1449436" cy="507831"/>
          </a:xfrm>
          <a:prstGeom prst="rect">
            <a:avLst/>
          </a:prstGeom>
          <a:noFill/>
        </p:spPr>
        <p:txBody>
          <a:bodyPr wrap="none" rtlCol="0">
            <a:spAutoFit/>
          </a:bodyPr>
          <a:lstStyle/>
          <a:p>
            <a:pPr algn="ctr"/>
            <a:r>
              <a:rPr lang="fr-FR" sz="1350" b="1" dirty="0"/>
              <a:t>10min pour le 1</a:t>
            </a:r>
            <a:r>
              <a:rPr lang="fr-FR" sz="1350" b="1" baseline="30000" dirty="0"/>
              <a:t>er</a:t>
            </a:r>
            <a:r>
              <a:rPr lang="fr-FR" sz="1350" b="1" dirty="0"/>
              <a:t> </a:t>
            </a:r>
          </a:p>
          <a:p>
            <a:pPr algn="ctr"/>
            <a:r>
              <a:rPr lang="fr-FR" sz="1350" b="1" dirty="0"/>
              <a:t>mouvement</a:t>
            </a:r>
          </a:p>
        </p:txBody>
      </p:sp>
      <p:sp>
        <p:nvSpPr>
          <p:cNvPr id="76" name="ZoneTexte 75">
            <a:extLst>
              <a:ext uri="{FF2B5EF4-FFF2-40B4-BE49-F238E27FC236}">
                <a16:creationId xmlns:a16="http://schemas.microsoft.com/office/drawing/2014/main" id="{33775482-808C-49C5-7FC4-3806F6D29052}"/>
              </a:ext>
            </a:extLst>
          </p:cNvPr>
          <p:cNvSpPr txBox="1"/>
          <p:nvPr/>
        </p:nvSpPr>
        <p:spPr>
          <a:xfrm>
            <a:off x="7626051" y="4466465"/>
            <a:ext cx="1361271" cy="1292662"/>
          </a:xfrm>
          <a:prstGeom prst="rect">
            <a:avLst/>
          </a:prstGeom>
          <a:noFill/>
        </p:spPr>
        <p:txBody>
          <a:bodyPr wrap="none" rtlCol="0">
            <a:spAutoFit/>
          </a:bodyPr>
          <a:lstStyle/>
          <a:p>
            <a:pPr algn="ctr"/>
            <a:r>
              <a:rPr lang="fr-FR" sz="1350" b="1" dirty="0"/>
              <a:t>2min pour le 1</a:t>
            </a:r>
            <a:r>
              <a:rPr lang="fr-FR" sz="1350" b="1" baseline="30000" dirty="0"/>
              <a:t>er</a:t>
            </a:r>
            <a:r>
              <a:rPr lang="fr-FR" sz="1350" b="1" dirty="0"/>
              <a:t> </a:t>
            </a:r>
          </a:p>
          <a:p>
            <a:pPr algn="ctr"/>
            <a:r>
              <a:rPr lang="fr-FR" sz="1350" b="1" dirty="0"/>
              <a:t>Mouvement</a:t>
            </a:r>
          </a:p>
          <a:p>
            <a:pPr algn="ctr"/>
            <a:r>
              <a:rPr lang="fr-FR" sz="1350" b="1" dirty="0"/>
              <a:t>=</a:t>
            </a:r>
          </a:p>
          <a:p>
            <a:pPr algn="ctr"/>
            <a:r>
              <a:rPr lang="fr-FR" sz="1350" b="1" dirty="0"/>
              <a:t>Plus fluide</a:t>
            </a:r>
          </a:p>
          <a:p>
            <a:pPr algn="ctr"/>
            <a:r>
              <a:rPr lang="ar-EG" sz="2400" b="1" dirty="0" err="1">
                <a:latin typeface="خط سلطاني عريض" pitchFamily="2" charset="-78"/>
                <a:cs typeface="خط سلطاني عريض" pitchFamily="2" charset="-78"/>
              </a:rPr>
              <a:t>مسربس</a:t>
            </a:r>
            <a:endParaRPr lang="fr-FR" sz="1350" b="1" dirty="0">
              <a:latin typeface="خط سلطاني عريض" pitchFamily="2" charset="-78"/>
              <a:cs typeface="خط سلطاني عريض" pitchFamily="2" charset="-78"/>
            </a:endParaRPr>
          </a:p>
        </p:txBody>
      </p:sp>
      <p:sp>
        <p:nvSpPr>
          <p:cNvPr id="77" name="ZoneTexte 76">
            <a:extLst>
              <a:ext uri="{FF2B5EF4-FFF2-40B4-BE49-F238E27FC236}">
                <a16:creationId xmlns:a16="http://schemas.microsoft.com/office/drawing/2014/main" id="{B54196BA-9644-EC91-2BBA-161E0E807F9E}"/>
              </a:ext>
            </a:extLst>
          </p:cNvPr>
          <p:cNvSpPr txBox="1"/>
          <p:nvPr/>
        </p:nvSpPr>
        <p:spPr>
          <a:xfrm>
            <a:off x="8394275" y="4088803"/>
            <a:ext cx="655885" cy="300082"/>
          </a:xfrm>
          <a:prstGeom prst="rect">
            <a:avLst/>
          </a:prstGeom>
          <a:noFill/>
        </p:spPr>
        <p:txBody>
          <a:bodyPr wrap="none" rtlCol="0">
            <a:spAutoFit/>
          </a:bodyPr>
          <a:lstStyle/>
          <a:p>
            <a:r>
              <a:rPr lang="fr-FR" sz="1350" b="1" dirty="0"/>
              <a:t>La DST</a:t>
            </a:r>
          </a:p>
        </p:txBody>
      </p:sp>
    </p:spTree>
    <p:extLst>
      <p:ext uri="{BB962C8B-B14F-4D97-AF65-F5344CB8AC3E}">
        <p14:creationId xmlns:p14="http://schemas.microsoft.com/office/powerpoint/2010/main" val="191697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p:bldP spid="32" grpId="0"/>
      <p:bldP spid="35" grpId="0" animBg="1"/>
      <p:bldP spid="38" grpId="0"/>
      <p:bldP spid="41" grpId="0" animBg="1"/>
      <p:bldP spid="42" grpId="0" animBg="1"/>
      <p:bldP spid="45" grpId="0"/>
      <p:bldP spid="46" grpId="0"/>
      <p:bldP spid="48" grpId="0"/>
      <p:bldP spid="50" grpId="0"/>
      <p:bldP spid="52" grpId="0" animBg="1"/>
      <p:bldP spid="55" grpId="0"/>
      <p:bldP spid="57" grpId="0"/>
      <p:bldP spid="75" grpId="0"/>
      <p:bldP spid="76" grpId="0"/>
      <p:bldP spid="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800" b="1" dirty="0"/>
              <a:t>Pourquoi passer vers le mode </a:t>
            </a:r>
            <a:r>
              <a:rPr lang="fr-FR" sz="2800" b="1" dirty="0" err="1"/>
              <a:t>Async</a:t>
            </a:r>
            <a:r>
              <a:rPr lang="fr-FR" sz="2800" b="1" dirty="0"/>
              <a:t>  ? Cas pratique </a:t>
            </a:r>
          </a:p>
        </p:txBody>
      </p:sp>
      <p:sp>
        <p:nvSpPr>
          <p:cNvPr id="3" name="Espace réservé du contenu 2"/>
          <p:cNvSpPr>
            <a:spLocks noGrp="1"/>
          </p:cNvSpPr>
          <p:nvPr>
            <p:ph idx="1"/>
          </p:nvPr>
        </p:nvSpPr>
        <p:spPr>
          <a:xfrm>
            <a:off x="1212274" y="1824727"/>
            <a:ext cx="6903026" cy="3412359"/>
          </a:xfrm>
        </p:spPr>
        <p:txBody>
          <a:bodyPr>
            <a:normAutofit/>
          </a:bodyPr>
          <a:lstStyle/>
          <a:p>
            <a:pPr marL="0" indent="0" algn="ctr">
              <a:buNone/>
            </a:pPr>
            <a:r>
              <a:rPr lang="fr-FR" dirty="0"/>
              <a:t>Vous voulez voir la météo sur une application mobile </a:t>
            </a:r>
          </a:p>
          <a:p>
            <a:pPr marL="0" indent="0" algn="ctr">
              <a:buNone/>
            </a:pPr>
            <a:r>
              <a:rPr lang="fr-FR" sz="1500" b="1" dirty="0"/>
              <a:t>Processeur de téléphone = </a:t>
            </a:r>
            <a:r>
              <a:rPr lang="fr-FR" sz="1500" dirty="0"/>
              <a:t>Le magasinier - </a:t>
            </a:r>
            <a:r>
              <a:rPr lang="fr-FR" sz="1500" b="1" dirty="0"/>
              <a:t>L’application = </a:t>
            </a:r>
            <a:r>
              <a:rPr lang="fr-FR" sz="1500" dirty="0"/>
              <a:t>Les clients – </a:t>
            </a:r>
            <a:r>
              <a:rPr lang="fr-FR" sz="1500" b="1" dirty="0"/>
              <a:t>Vous = </a:t>
            </a:r>
            <a:r>
              <a:rPr lang="fr-FR" sz="1500" dirty="0"/>
              <a:t>La DST</a:t>
            </a:r>
          </a:p>
          <a:p>
            <a:pPr marL="0" indent="0">
              <a:buNone/>
            </a:pPr>
            <a:endParaRPr lang="fr-FR" sz="1500" dirty="0"/>
          </a:p>
          <a:p>
            <a:pPr marL="0" indent="0">
              <a:buNone/>
            </a:pPr>
            <a:r>
              <a:rPr lang="fr-FR" sz="1800" dirty="0"/>
              <a:t>L’application suivra les étapes suivantes : </a:t>
            </a:r>
          </a:p>
          <a:p>
            <a:pPr marL="0" indent="0">
              <a:buNone/>
            </a:pPr>
            <a:r>
              <a:rPr lang="fr-FR" sz="1800" dirty="0"/>
              <a:t>	1- Consommation d’API</a:t>
            </a:r>
          </a:p>
          <a:p>
            <a:pPr marL="0" indent="0">
              <a:buNone/>
            </a:pPr>
            <a:r>
              <a:rPr lang="fr-FR" sz="1800" dirty="0"/>
              <a:t>	2- Affichage d’un background bleu</a:t>
            </a:r>
          </a:p>
          <a:p>
            <a:pPr marL="0" indent="0">
              <a:buNone/>
            </a:pPr>
            <a:r>
              <a:rPr lang="fr-FR" sz="1800" dirty="0"/>
              <a:t>	3- Affichage d’une animation </a:t>
            </a:r>
          </a:p>
        </p:txBody>
      </p:sp>
      <p:sp>
        <p:nvSpPr>
          <p:cNvPr id="4" name="Rectangle 1"/>
          <p:cNvSpPr>
            <a:spLocks noChangeArrowheads="1"/>
          </p:cNvSpPr>
          <p:nvPr/>
        </p:nvSpPr>
        <p:spPr bwMode="auto">
          <a:xfrm>
            <a:off x="1143001" y="684126"/>
            <a:ext cx="138564" cy="34624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fr-FR" altLang="fr-FR" dirty="0">
              <a:latin typeface="Arial" panose="020B0604020202020204" pitchFamily="34" charset="0"/>
            </a:endParaRPr>
          </a:p>
        </p:txBody>
      </p:sp>
      <p:sp>
        <p:nvSpPr>
          <p:cNvPr id="5" name="ZoneTexte 4">
            <a:extLst>
              <a:ext uri="{FF2B5EF4-FFF2-40B4-BE49-F238E27FC236}">
                <a16:creationId xmlns:a16="http://schemas.microsoft.com/office/drawing/2014/main" id="{2BE434D8-5C7F-D22F-564D-4D098B255367}"/>
              </a:ext>
            </a:extLst>
          </p:cNvPr>
          <p:cNvSpPr txBox="1"/>
          <p:nvPr/>
        </p:nvSpPr>
        <p:spPr>
          <a:xfrm>
            <a:off x="4499992" y="3717032"/>
            <a:ext cx="654346" cy="369332"/>
          </a:xfrm>
          <a:prstGeom prst="rect">
            <a:avLst/>
          </a:prstGeom>
          <a:noFill/>
        </p:spPr>
        <p:txBody>
          <a:bodyPr wrap="none" rtlCol="0">
            <a:spAutoFit/>
          </a:bodyPr>
          <a:lstStyle/>
          <a:p>
            <a:r>
              <a:rPr lang="fr-FR" b="1" dirty="0"/>
              <a:t>(10s)</a:t>
            </a:r>
          </a:p>
        </p:txBody>
      </p:sp>
      <p:sp>
        <p:nvSpPr>
          <p:cNvPr id="6" name="ZoneTexte 5">
            <a:extLst>
              <a:ext uri="{FF2B5EF4-FFF2-40B4-BE49-F238E27FC236}">
                <a16:creationId xmlns:a16="http://schemas.microsoft.com/office/drawing/2014/main" id="{6E259C0F-851D-700F-F772-052994F49DA1}"/>
              </a:ext>
            </a:extLst>
          </p:cNvPr>
          <p:cNvSpPr txBox="1"/>
          <p:nvPr/>
        </p:nvSpPr>
        <p:spPr>
          <a:xfrm>
            <a:off x="500408" y="5449662"/>
            <a:ext cx="1343798" cy="600164"/>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3300" b="1" dirty="0"/>
              <a:t>10s</a:t>
            </a:r>
          </a:p>
        </p:txBody>
      </p:sp>
      <p:sp>
        <p:nvSpPr>
          <p:cNvPr id="7" name="ZoneTexte 6">
            <a:extLst>
              <a:ext uri="{FF2B5EF4-FFF2-40B4-BE49-F238E27FC236}">
                <a16:creationId xmlns:a16="http://schemas.microsoft.com/office/drawing/2014/main" id="{E3843C38-C756-0C28-72CF-D72F73D131D7}"/>
              </a:ext>
            </a:extLst>
          </p:cNvPr>
          <p:cNvSpPr txBox="1"/>
          <p:nvPr/>
        </p:nvSpPr>
        <p:spPr>
          <a:xfrm>
            <a:off x="5191289" y="5404695"/>
            <a:ext cx="1343798" cy="600164"/>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3300" b="1" dirty="0"/>
              <a:t>10s</a:t>
            </a:r>
          </a:p>
        </p:txBody>
      </p:sp>
      <p:sp>
        <p:nvSpPr>
          <p:cNvPr id="8" name="ZoneTexte 7">
            <a:extLst>
              <a:ext uri="{FF2B5EF4-FFF2-40B4-BE49-F238E27FC236}">
                <a16:creationId xmlns:a16="http://schemas.microsoft.com/office/drawing/2014/main" id="{1EEA6E51-FEF9-A78E-F20C-DED137FD1BE2}"/>
              </a:ext>
            </a:extLst>
          </p:cNvPr>
          <p:cNvSpPr txBox="1"/>
          <p:nvPr/>
        </p:nvSpPr>
        <p:spPr>
          <a:xfrm>
            <a:off x="463426" y="6337304"/>
            <a:ext cx="2839945" cy="300082"/>
          </a:xfrm>
          <a:prstGeom prst="rect">
            <a:avLst/>
          </a:prstGeom>
          <a:noFill/>
        </p:spPr>
        <p:txBody>
          <a:bodyPr wrap="none" rtlCol="0">
            <a:spAutoFit/>
          </a:bodyPr>
          <a:lstStyle/>
          <a:p>
            <a:r>
              <a:rPr lang="fr-FR" sz="1350" b="1" dirty="0"/>
              <a:t>Exécution synchrone : 1 puis 2 puis 3 </a:t>
            </a:r>
          </a:p>
        </p:txBody>
      </p:sp>
      <p:sp>
        <p:nvSpPr>
          <p:cNvPr id="9" name="ZoneTexte 8">
            <a:extLst>
              <a:ext uri="{FF2B5EF4-FFF2-40B4-BE49-F238E27FC236}">
                <a16:creationId xmlns:a16="http://schemas.microsoft.com/office/drawing/2014/main" id="{D562FDBC-CC50-55A2-D5EC-FA3EA42B3F48}"/>
              </a:ext>
            </a:extLst>
          </p:cNvPr>
          <p:cNvSpPr txBox="1"/>
          <p:nvPr/>
        </p:nvSpPr>
        <p:spPr>
          <a:xfrm>
            <a:off x="5115925" y="6292338"/>
            <a:ext cx="2886431" cy="300082"/>
          </a:xfrm>
          <a:prstGeom prst="rect">
            <a:avLst/>
          </a:prstGeom>
          <a:noFill/>
        </p:spPr>
        <p:txBody>
          <a:bodyPr wrap="none" rtlCol="0">
            <a:spAutoFit/>
          </a:bodyPr>
          <a:lstStyle/>
          <a:p>
            <a:r>
              <a:rPr lang="fr-FR" sz="1350" b="1" dirty="0"/>
              <a:t>Exécution asynchrone : 2 puis 3 puis 1</a:t>
            </a:r>
          </a:p>
        </p:txBody>
      </p:sp>
      <p:sp>
        <p:nvSpPr>
          <p:cNvPr id="10" name="ZoneTexte 9">
            <a:extLst>
              <a:ext uri="{FF2B5EF4-FFF2-40B4-BE49-F238E27FC236}">
                <a16:creationId xmlns:a16="http://schemas.microsoft.com/office/drawing/2014/main" id="{C88998E8-8908-A7C5-9D8B-5EBC97E5BAB4}"/>
              </a:ext>
            </a:extLst>
          </p:cNvPr>
          <p:cNvSpPr txBox="1"/>
          <p:nvPr/>
        </p:nvSpPr>
        <p:spPr>
          <a:xfrm>
            <a:off x="1946393" y="5588161"/>
            <a:ext cx="1343798" cy="32316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1500" b="1" dirty="0"/>
              <a:t>Avec blocage</a:t>
            </a:r>
          </a:p>
        </p:txBody>
      </p:sp>
      <p:sp>
        <p:nvSpPr>
          <p:cNvPr id="11" name="ZoneTexte 10">
            <a:extLst>
              <a:ext uri="{FF2B5EF4-FFF2-40B4-BE49-F238E27FC236}">
                <a16:creationId xmlns:a16="http://schemas.microsoft.com/office/drawing/2014/main" id="{1538DEE1-D2BE-4BF7-F15A-B2B0F38505A4}"/>
              </a:ext>
            </a:extLst>
          </p:cNvPr>
          <p:cNvSpPr txBox="1"/>
          <p:nvPr/>
        </p:nvSpPr>
        <p:spPr>
          <a:xfrm>
            <a:off x="6637275" y="5543194"/>
            <a:ext cx="1343798" cy="32316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1500" b="1" dirty="0"/>
              <a:t>Sans blocage</a:t>
            </a:r>
          </a:p>
        </p:txBody>
      </p:sp>
      <p:pic>
        <p:nvPicPr>
          <p:cNvPr id="15" name="Image 14">
            <a:extLst>
              <a:ext uri="{FF2B5EF4-FFF2-40B4-BE49-F238E27FC236}">
                <a16:creationId xmlns:a16="http://schemas.microsoft.com/office/drawing/2014/main" id="{430D2975-9601-D9F2-7859-C200513CC7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343" t="10941" r="31035" b="13545"/>
          <a:stretch/>
        </p:blipFill>
        <p:spPr>
          <a:xfrm>
            <a:off x="8161704" y="5184929"/>
            <a:ext cx="583398" cy="1030844"/>
          </a:xfrm>
          <a:prstGeom prst="rect">
            <a:avLst/>
          </a:prstGeom>
        </p:spPr>
      </p:pic>
      <p:pic>
        <p:nvPicPr>
          <p:cNvPr id="18" name="Image 17">
            <a:extLst>
              <a:ext uri="{FF2B5EF4-FFF2-40B4-BE49-F238E27FC236}">
                <a16:creationId xmlns:a16="http://schemas.microsoft.com/office/drawing/2014/main" id="{E34B7C6B-A94E-2BB3-2C9E-A03CA1DE0E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69" t="6343" r="32377" b="14419"/>
          <a:stretch/>
        </p:blipFill>
        <p:spPr>
          <a:xfrm>
            <a:off x="8160027" y="5184929"/>
            <a:ext cx="586751" cy="1033766"/>
          </a:xfrm>
          <a:prstGeom prst="rect">
            <a:avLst/>
          </a:prstGeom>
        </p:spPr>
      </p:pic>
      <p:sp>
        <p:nvSpPr>
          <p:cNvPr id="19" name="Rectangle 18">
            <a:extLst>
              <a:ext uri="{FF2B5EF4-FFF2-40B4-BE49-F238E27FC236}">
                <a16:creationId xmlns:a16="http://schemas.microsoft.com/office/drawing/2014/main" id="{78F0BD74-5D63-E3DD-ADB0-5FD4811976AF}"/>
              </a:ext>
            </a:extLst>
          </p:cNvPr>
          <p:cNvSpPr/>
          <p:nvPr/>
        </p:nvSpPr>
        <p:spPr>
          <a:xfrm>
            <a:off x="3451928" y="5261495"/>
            <a:ext cx="583398" cy="10308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7" name="Image 16">
            <a:extLst>
              <a:ext uri="{FF2B5EF4-FFF2-40B4-BE49-F238E27FC236}">
                <a16:creationId xmlns:a16="http://schemas.microsoft.com/office/drawing/2014/main" id="{817382CE-458F-33D4-1AD8-4EA640E97C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69" t="6343" r="32377" b="14419"/>
          <a:stretch/>
        </p:blipFill>
        <p:spPr>
          <a:xfrm>
            <a:off x="3451928" y="5271845"/>
            <a:ext cx="586751" cy="1033766"/>
          </a:xfrm>
          <a:prstGeom prst="rect">
            <a:avLst/>
          </a:prstGeom>
        </p:spPr>
      </p:pic>
      <p:sp>
        <p:nvSpPr>
          <p:cNvPr id="21" name="ZoneTexte 20">
            <a:extLst>
              <a:ext uri="{FF2B5EF4-FFF2-40B4-BE49-F238E27FC236}">
                <a16:creationId xmlns:a16="http://schemas.microsoft.com/office/drawing/2014/main" id="{60BA8C0D-3C09-6DBE-9706-AA8C0115B6CB}"/>
              </a:ext>
            </a:extLst>
          </p:cNvPr>
          <p:cNvSpPr txBox="1"/>
          <p:nvPr/>
        </p:nvSpPr>
        <p:spPr>
          <a:xfrm>
            <a:off x="6827635" y="3131222"/>
            <a:ext cx="940483" cy="323165"/>
          </a:xfrm>
          <a:prstGeom prst="rect">
            <a:avLst/>
          </a:prstGeom>
          <a:noFill/>
        </p:spPr>
        <p:txBody>
          <a:bodyPr wrap="square" rtlCol="0">
            <a:spAutoFit/>
          </a:bodyPr>
          <a:lstStyle/>
          <a:p>
            <a:r>
              <a:rPr lang="fr-FR" sz="1500" b="1" dirty="0"/>
              <a:t>Nous</a:t>
            </a:r>
          </a:p>
        </p:txBody>
      </p:sp>
      <p:cxnSp>
        <p:nvCxnSpPr>
          <p:cNvPr id="23" name="Connecteur droit 22">
            <a:extLst>
              <a:ext uri="{FF2B5EF4-FFF2-40B4-BE49-F238E27FC236}">
                <a16:creationId xmlns:a16="http://schemas.microsoft.com/office/drawing/2014/main" id="{0748E22D-7079-2123-F63B-FB786B147802}"/>
              </a:ext>
            </a:extLst>
          </p:cNvPr>
          <p:cNvCxnSpPr/>
          <p:nvPr/>
        </p:nvCxnSpPr>
        <p:spPr>
          <a:xfrm flipH="1">
            <a:off x="6930016" y="2885307"/>
            <a:ext cx="306280" cy="255661"/>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801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9"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a:t>
            </a:r>
            <a:r>
              <a:rPr lang="fr-FR" dirty="0" err="1"/>
              <a:t>Sync</a:t>
            </a:r>
            <a:endParaRPr lang="fr-FR" dirty="0"/>
          </a:p>
        </p:txBody>
      </p:sp>
      <p:sp>
        <p:nvSpPr>
          <p:cNvPr id="3" name="Espace réservé du contenu 2"/>
          <p:cNvSpPr>
            <a:spLocks noGrp="1"/>
          </p:cNvSpPr>
          <p:nvPr>
            <p:ph idx="1"/>
          </p:nvPr>
        </p:nvSpPr>
        <p:spPr>
          <a:xfrm>
            <a:off x="551384" y="4801966"/>
            <a:ext cx="8280920" cy="2020484"/>
          </a:xfrm>
        </p:spPr>
        <p:txBody>
          <a:bodyPr>
            <a:normAutofit/>
          </a:bodyPr>
          <a:lstStyle/>
          <a:p>
            <a:pPr marL="0" indent="0" algn="ctr">
              <a:buNone/>
            </a:pPr>
            <a:r>
              <a:rPr lang="fr-FR" sz="2800" b="1" dirty="0"/>
              <a:t>Résultat sur le navigateur : Ahmed</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7A22FAAE-EAC7-4F3F-9D19-3FC81FFA2DA7}"/>
              </a:ext>
            </a:extLst>
          </p:cNvPr>
          <p:cNvPicPr>
            <a:picLocks noChangeAspect="1"/>
          </p:cNvPicPr>
          <p:nvPr/>
        </p:nvPicPr>
        <p:blipFill>
          <a:blip r:embed="rId2"/>
          <a:stretch>
            <a:fillRect/>
          </a:stretch>
        </p:blipFill>
        <p:spPr>
          <a:xfrm>
            <a:off x="2555776" y="1546211"/>
            <a:ext cx="3790950" cy="2790825"/>
          </a:xfrm>
          <a:prstGeom prst="rect">
            <a:avLst/>
          </a:prstGeom>
          <a:ln>
            <a:solidFill>
              <a:schemeClr val="accent1"/>
            </a:solidFill>
          </a:ln>
        </p:spPr>
      </p:pic>
    </p:spTree>
    <p:extLst>
      <p:ext uri="{BB962C8B-B14F-4D97-AF65-F5344CB8AC3E}">
        <p14:creationId xmlns:p14="http://schemas.microsoft.com/office/powerpoint/2010/main" val="1787486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a:t>
            </a:r>
            <a:r>
              <a:rPr lang="fr-FR" dirty="0" err="1"/>
              <a:t>Async</a:t>
            </a:r>
            <a:endParaRPr lang="fr-FR" dirty="0"/>
          </a:p>
        </p:txBody>
      </p:sp>
      <p:sp>
        <p:nvSpPr>
          <p:cNvPr id="3" name="Espace réservé du contenu 2"/>
          <p:cNvSpPr>
            <a:spLocks noGrp="1"/>
          </p:cNvSpPr>
          <p:nvPr>
            <p:ph idx="1"/>
          </p:nvPr>
        </p:nvSpPr>
        <p:spPr>
          <a:xfrm>
            <a:off x="479376" y="4470986"/>
            <a:ext cx="8280920" cy="2020484"/>
          </a:xfrm>
        </p:spPr>
        <p:txBody>
          <a:bodyPr>
            <a:normAutofit/>
          </a:bodyPr>
          <a:lstStyle/>
          <a:p>
            <a:pPr marL="0" indent="0" algn="ctr">
              <a:buNone/>
            </a:pPr>
            <a:r>
              <a:rPr lang="fr-FR" sz="2800" b="1" dirty="0"/>
              <a:t>Résultat sur la navigateur : X</a:t>
            </a:r>
          </a:p>
          <a:p>
            <a:pPr marL="0" indent="0" algn="ctr">
              <a:buNone/>
            </a:pPr>
            <a:endParaRPr lang="fr-FR" sz="2800" b="1" dirty="0"/>
          </a:p>
          <a:p>
            <a:pPr marL="0" indent="0" algn="ctr">
              <a:buNone/>
            </a:pPr>
            <a:r>
              <a:rPr lang="fr-FR" sz="2800" b="1" dirty="0"/>
              <a:t>La fonction display() a été exécutée avant l’exécution de init().</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D187FC3-BBEB-6B2C-7DE2-5B69A48788D0}"/>
              </a:ext>
            </a:extLst>
          </p:cNvPr>
          <p:cNvPicPr>
            <a:picLocks noChangeAspect="1"/>
          </p:cNvPicPr>
          <p:nvPr/>
        </p:nvPicPr>
        <p:blipFill>
          <a:blip r:embed="rId2"/>
          <a:stretch>
            <a:fillRect/>
          </a:stretch>
        </p:blipFill>
        <p:spPr>
          <a:xfrm>
            <a:off x="2752725" y="1157710"/>
            <a:ext cx="3638550" cy="2886075"/>
          </a:xfrm>
          <a:prstGeom prst="rect">
            <a:avLst/>
          </a:prstGeom>
          <a:ln>
            <a:solidFill>
              <a:schemeClr val="accent1"/>
            </a:solidFill>
          </a:ln>
        </p:spPr>
      </p:pic>
    </p:spTree>
    <p:extLst>
      <p:ext uri="{BB962C8B-B14F-4D97-AF65-F5344CB8AC3E}">
        <p14:creationId xmlns:p14="http://schemas.microsoft.com/office/powerpoint/2010/main" val="189583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Solution traditionnelle</a:t>
            </a:r>
          </a:p>
        </p:txBody>
      </p:sp>
      <p:sp>
        <p:nvSpPr>
          <p:cNvPr id="3" name="Espace réservé du contenu 2"/>
          <p:cNvSpPr>
            <a:spLocks noGrp="1"/>
          </p:cNvSpPr>
          <p:nvPr>
            <p:ph idx="1"/>
          </p:nvPr>
        </p:nvSpPr>
        <p:spPr>
          <a:xfrm>
            <a:off x="479376" y="4470986"/>
            <a:ext cx="8280920" cy="2020484"/>
          </a:xfrm>
        </p:spPr>
        <p:txBody>
          <a:bodyPr>
            <a:normAutofit/>
          </a:bodyPr>
          <a:lstStyle/>
          <a:p>
            <a:pPr marL="0" indent="0" algn="ctr">
              <a:buNone/>
            </a:pPr>
            <a:r>
              <a:rPr lang="fr-FR" sz="2800" b="1" dirty="0"/>
              <a:t>Résultat sur la navigateur : Ahmed</a:t>
            </a:r>
          </a:p>
          <a:p>
            <a:pPr marL="0" indent="0" algn="ctr">
              <a:buNone/>
            </a:pPr>
            <a:endParaRPr lang="fr-FR" sz="2800" b="1" dirty="0"/>
          </a:p>
          <a:p>
            <a:pPr marL="0" indent="0" algn="ctr">
              <a:buNone/>
            </a:pPr>
            <a:r>
              <a:rPr lang="fr-FR" sz="2800" b="1" dirty="0"/>
              <a:t>Critique : Couplage fort</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E08BF675-A42F-C6EC-F1DF-A7D19B12108D}"/>
              </a:ext>
            </a:extLst>
          </p:cNvPr>
          <p:cNvPicPr>
            <a:picLocks noChangeAspect="1"/>
          </p:cNvPicPr>
          <p:nvPr/>
        </p:nvPicPr>
        <p:blipFill>
          <a:blip r:embed="rId2"/>
          <a:stretch>
            <a:fillRect/>
          </a:stretch>
        </p:blipFill>
        <p:spPr>
          <a:xfrm>
            <a:off x="2695004" y="1268760"/>
            <a:ext cx="3609975" cy="2962275"/>
          </a:xfrm>
          <a:prstGeom prst="rect">
            <a:avLst/>
          </a:prstGeom>
          <a:ln>
            <a:solidFill>
              <a:schemeClr val="accent1"/>
            </a:solidFill>
          </a:ln>
        </p:spPr>
      </p:pic>
    </p:spTree>
    <p:extLst>
      <p:ext uri="{BB962C8B-B14F-4D97-AF65-F5344CB8AC3E}">
        <p14:creationId xmlns:p14="http://schemas.microsoft.com/office/powerpoint/2010/main" val="118460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Solution avec Callbacks – ES5</a:t>
            </a:r>
          </a:p>
        </p:txBody>
      </p:sp>
      <p:sp>
        <p:nvSpPr>
          <p:cNvPr id="3" name="Espace réservé du contenu 2"/>
          <p:cNvSpPr>
            <a:spLocks noGrp="1"/>
          </p:cNvSpPr>
          <p:nvPr>
            <p:ph idx="1"/>
          </p:nvPr>
        </p:nvSpPr>
        <p:spPr>
          <a:xfrm>
            <a:off x="479376" y="4470986"/>
            <a:ext cx="8280920" cy="2020484"/>
          </a:xfrm>
        </p:spPr>
        <p:txBody>
          <a:bodyPr>
            <a:normAutofit/>
          </a:bodyPr>
          <a:lstStyle/>
          <a:p>
            <a:pPr marL="0" indent="0" algn="ctr">
              <a:buNone/>
            </a:pPr>
            <a:r>
              <a:rPr lang="fr-FR" sz="2800" dirty="0"/>
              <a:t>Nous avons pu contourner le problème du traitement asynchrone en se basant sur le principe des callbacks.</a:t>
            </a:r>
          </a:p>
          <a:p>
            <a:pPr marL="0" indent="0" algn="ctr">
              <a:buNone/>
            </a:pPr>
            <a:r>
              <a:rPr lang="fr-FR" sz="2800" b="1" dirty="0"/>
              <a:t>Résultat sur le navigateur </a:t>
            </a:r>
            <a:r>
              <a:rPr lang="fr-FR" sz="2800" b="1"/>
              <a:t>: Ahmed</a:t>
            </a:r>
            <a:endParaRPr lang="fr-FR" sz="2800" b="1" dirty="0"/>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22FDB185-B16A-B32E-FBF5-37DE9C522796}"/>
              </a:ext>
            </a:extLst>
          </p:cNvPr>
          <p:cNvPicPr>
            <a:picLocks noChangeAspect="1"/>
          </p:cNvPicPr>
          <p:nvPr/>
        </p:nvPicPr>
        <p:blipFill>
          <a:blip r:embed="rId2"/>
          <a:stretch>
            <a:fillRect/>
          </a:stretch>
        </p:blipFill>
        <p:spPr>
          <a:xfrm>
            <a:off x="2456879" y="1178470"/>
            <a:ext cx="4086225" cy="2857500"/>
          </a:xfrm>
          <a:prstGeom prst="rect">
            <a:avLst/>
          </a:prstGeom>
          <a:ln>
            <a:solidFill>
              <a:schemeClr val="accent1"/>
            </a:solidFill>
          </a:ln>
        </p:spPr>
      </p:pic>
    </p:spTree>
    <p:extLst>
      <p:ext uri="{BB962C8B-B14F-4D97-AF65-F5344CB8AC3E}">
        <p14:creationId xmlns:p14="http://schemas.microsoft.com/office/powerpoint/2010/main" val="199687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Solution avec Callbacks</a:t>
            </a:r>
          </a:p>
        </p:txBody>
      </p:sp>
      <p:sp>
        <p:nvSpPr>
          <p:cNvPr id="3" name="Espace réservé du contenu 2"/>
          <p:cNvSpPr>
            <a:spLocks noGrp="1"/>
          </p:cNvSpPr>
          <p:nvPr>
            <p:ph idx="1"/>
          </p:nvPr>
        </p:nvSpPr>
        <p:spPr>
          <a:xfrm>
            <a:off x="479376" y="1268760"/>
            <a:ext cx="8280920" cy="5222710"/>
          </a:xfrm>
        </p:spPr>
        <p:txBody>
          <a:bodyPr>
            <a:normAutofit fontScale="92500" lnSpcReduction="20000"/>
          </a:bodyPr>
          <a:lstStyle/>
          <a:p>
            <a:pPr algn="just"/>
            <a:r>
              <a:rPr lang="fr-FR" sz="2800" dirty="0"/>
              <a:t>Un Callback ou bien rappel est une fonction qui doit être exécutée après l' exécution d' une autre fonction.</a:t>
            </a:r>
          </a:p>
          <a:p>
            <a:pPr algn="just"/>
            <a:endParaRPr lang="fr-FR" sz="2800" dirty="0"/>
          </a:p>
          <a:p>
            <a:pPr algn="just"/>
            <a:r>
              <a:rPr lang="fr-FR" sz="2800" dirty="0"/>
              <a:t>Les rappels sont principalement utilisés lors de la gestion d'opérations asynchrones telles que: faire une demande d'API à Google </a:t>
            </a:r>
            <a:r>
              <a:rPr lang="fr-FR" sz="2800" dirty="0" err="1"/>
              <a:t>Maps</a:t>
            </a:r>
            <a:r>
              <a:rPr lang="fr-FR" sz="2800" dirty="0"/>
              <a:t>, extraire / écrire des données depuis / dans une base de données.</a:t>
            </a:r>
          </a:p>
          <a:p>
            <a:pPr algn="just"/>
            <a:endParaRPr lang="fr-FR" sz="2800" dirty="0"/>
          </a:p>
          <a:p>
            <a:pPr algn="just"/>
            <a:r>
              <a:rPr lang="fr-FR" sz="2800" dirty="0"/>
              <a:t>En JavaScript, les fonctions sont des objets. Pour cette raison, les fonctions peuvent prendre des fonctions en tant qu'arguments.</a:t>
            </a:r>
          </a:p>
          <a:p>
            <a:pPr algn="just"/>
            <a:endParaRPr lang="fr-FR" sz="2800" dirty="0"/>
          </a:p>
          <a:p>
            <a:pPr algn="just"/>
            <a:r>
              <a:rPr lang="fr-FR" sz="2800" dirty="0"/>
              <a:t>Toute fonction passée en argument s'appelle une fonction de rappel.</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 Solution avec Callbacks</a:t>
            </a:r>
          </a:p>
        </p:txBody>
      </p:sp>
      <p:sp>
        <p:nvSpPr>
          <p:cNvPr id="3" name="Espace réservé du contenu 2"/>
          <p:cNvSpPr>
            <a:spLocks noGrp="1"/>
          </p:cNvSpPr>
          <p:nvPr>
            <p:ph idx="1"/>
          </p:nvPr>
        </p:nvSpPr>
        <p:spPr>
          <a:xfrm>
            <a:off x="479376" y="1268760"/>
            <a:ext cx="8280920" cy="5222710"/>
          </a:xfrm>
        </p:spPr>
        <p:txBody>
          <a:bodyPr>
            <a:normAutofit/>
          </a:bodyPr>
          <a:lstStyle/>
          <a:p>
            <a:pPr algn="just"/>
            <a:r>
              <a:rPr lang="fr-FR" sz="2800" dirty="0"/>
              <a:t>Plusieurs fonctions de rappel autorisées : Nous pouvons passer plusieurs fonctions de rappel dans le paramètre d'une fonction.</a:t>
            </a:r>
          </a:p>
          <a:p>
            <a:pPr marL="0" indent="0" algn="just">
              <a:buNone/>
            </a:pPr>
            <a:endParaRPr lang="fr-FR" sz="2800" dirty="0"/>
          </a:p>
          <a:p>
            <a:pPr algn="just"/>
            <a:r>
              <a:rPr lang="fr-FR" sz="2800" dirty="0"/>
              <a:t>Lorsque nous avons plusieurs rappels, le code devient illisible et difficile à maintenir, ce problème est appelé Enfer des rappels (Callbacks </a:t>
            </a:r>
            <a:r>
              <a:rPr lang="fr-FR" sz="2800" dirty="0" err="1"/>
              <a:t>Hell</a:t>
            </a:r>
            <a:r>
              <a:rPr lang="fr-FR" sz="2800" dirty="0"/>
              <a:t>), les solutions proposées sont :  </a:t>
            </a:r>
          </a:p>
          <a:p>
            <a:pPr lvl="1" algn="just"/>
            <a:r>
              <a:rPr lang="fr-FR" sz="2400" dirty="0"/>
              <a:t>Eviter de travailler avec les fonctions anonymes.</a:t>
            </a:r>
          </a:p>
          <a:p>
            <a:pPr lvl="1" algn="just"/>
            <a:r>
              <a:rPr lang="fr-FR" sz="2400" dirty="0"/>
              <a:t>Commenter votre code.</a:t>
            </a:r>
          </a:p>
          <a:p>
            <a:pPr lvl="1" algn="just"/>
            <a:r>
              <a:rPr lang="fr-FR" sz="2400" dirty="0"/>
              <a:t>Travailler avec les promesses.</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129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a:t>
            </a:r>
          </a:p>
        </p:txBody>
      </p:sp>
      <p:sp>
        <p:nvSpPr>
          <p:cNvPr id="3" name="Espace réservé du contenu 2"/>
          <p:cNvSpPr>
            <a:spLocks noGrp="1"/>
          </p:cNvSpPr>
          <p:nvPr>
            <p:ph idx="1"/>
          </p:nvPr>
        </p:nvSpPr>
        <p:spPr>
          <a:xfrm>
            <a:off x="590968" y="1556792"/>
            <a:ext cx="7962064" cy="4608512"/>
          </a:xfrm>
        </p:spPr>
        <p:txBody>
          <a:bodyPr>
            <a:noAutofit/>
          </a:bodyPr>
          <a:lstStyle/>
          <a:p>
            <a:pPr algn="just">
              <a:buFontTx/>
              <a:buChar char="-"/>
            </a:pPr>
            <a:r>
              <a:rPr lang="fr-FR" sz="2000" dirty="0"/>
              <a:t>Les dernières versions ont apporté plusieurs nouveautés au développeurs Web comme : </a:t>
            </a:r>
          </a:p>
          <a:p>
            <a:pPr algn="just">
              <a:buFontTx/>
              <a:buChar char="-"/>
            </a:pPr>
            <a:endParaRPr lang="fr-FR" sz="2000" dirty="0"/>
          </a:p>
          <a:p>
            <a:pPr lvl="1" algn="just">
              <a:buFontTx/>
              <a:buChar char="-"/>
            </a:pPr>
            <a:r>
              <a:rPr lang="fr-FR" sz="1800" b="1" dirty="0" err="1"/>
              <a:t>LocalStorage</a:t>
            </a:r>
            <a:r>
              <a:rPr lang="fr-FR" sz="1800" b="1" dirty="0"/>
              <a:t> / </a:t>
            </a:r>
            <a:r>
              <a:rPr lang="fr-FR" sz="1800" b="1" dirty="0" err="1"/>
              <a:t>SessionStorage</a:t>
            </a:r>
            <a:r>
              <a:rPr lang="fr-FR" sz="1800" b="1" dirty="0"/>
              <a:t> : </a:t>
            </a:r>
            <a:r>
              <a:rPr lang="fr-FR" sz="1800" dirty="0"/>
              <a:t>Mémoire interne dans la navigateur pour des raisons de persistance.</a:t>
            </a:r>
          </a:p>
          <a:p>
            <a:pPr lvl="1" algn="just">
              <a:buFontTx/>
              <a:buChar char="-"/>
            </a:pPr>
            <a:r>
              <a:rPr lang="fr-FR" sz="1800" b="1" dirty="0" err="1"/>
              <a:t>CallBacks</a:t>
            </a:r>
            <a:r>
              <a:rPr lang="fr-FR" sz="1800" b="1" dirty="0"/>
              <a:t> : </a:t>
            </a:r>
            <a:r>
              <a:rPr lang="fr-FR" sz="1800" dirty="0"/>
              <a:t>Résoudre les problèmes de fonctions asynchrones.</a:t>
            </a:r>
          </a:p>
          <a:p>
            <a:pPr lvl="1" algn="just">
              <a:buFontTx/>
              <a:buChar char="-"/>
            </a:pPr>
            <a:r>
              <a:rPr lang="fr-FR" sz="1800" b="1" dirty="0"/>
              <a:t>Géolocalisation : </a:t>
            </a:r>
            <a:r>
              <a:rPr lang="fr-FR" sz="1800" dirty="0"/>
              <a:t>Récupérer la position de l’utilisateur.</a:t>
            </a:r>
          </a:p>
        </p:txBody>
      </p:sp>
    </p:spTree>
    <p:extLst>
      <p:ext uri="{BB962C8B-B14F-4D97-AF65-F5344CB8AC3E}">
        <p14:creationId xmlns:p14="http://schemas.microsoft.com/office/powerpoint/2010/main" val="240138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Exemple : Consommation d’API</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ZoneTexte 5"/>
          <p:cNvSpPr txBox="1"/>
          <p:nvPr/>
        </p:nvSpPr>
        <p:spPr>
          <a:xfrm>
            <a:off x="1802525" y="1052736"/>
            <a:ext cx="5394939" cy="369332"/>
          </a:xfrm>
          <a:prstGeom prst="rect">
            <a:avLst/>
          </a:prstGeom>
          <a:noFill/>
        </p:spPr>
        <p:txBody>
          <a:bodyPr wrap="none" rtlCol="0">
            <a:spAutoFit/>
          </a:bodyPr>
          <a:lstStyle/>
          <a:p>
            <a:pPr algn="ctr"/>
            <a:r>
              <a:rPr lang="fr-FR" b="1" dirty="0"/>
              <a:t>http://dummy.restapiexample.com/api/v1/employees</a:t>
            </a:r>
          </a:p>
        </p:txBody>
      </p:sp>
      <p:sp>
        <p:nvSpPr>
          <p:cNvPr id="9" name="ZoneTexte 8"/>
          <p:cNvSpPr txBox="1"/>
          <p:nvPr/>
        </p:nvSpPr>
        <p:spPr>
          <a:xfrm>
            <a:off x="2627784" y="5049846"/>
            <a:ext cx="3240360" cy="369332"/>
          </a:xfrm>
          <a:prstGeom prst="rect">
            <a:avLst/>
          </a:prstGeom>
          <a:noFill/>
        </p:spPr>
        <p:txBody>
          <a:bodyPr wrap="square" rtlCol="0">
            <a:spAutoFit/>
          </a:bodyPr>
          <a:lstStyle/>
          <a:p>
            <a:pPr algn="ctr"/>
            <a:r>
              <a:rPr lang="fr-FR" b="1" dirty="0"/>
              <a:t>Résultat Retourné en JSON</a:t>
            </a:r>
          </a:p>
        </p:txBody>
      </p:sp>
      <p:pic>
        <p:nvPicPr>
          <p:cNvPr id="7" name="Image 6">
            <a:extLst>
              <a:ext uri="{FF2B5EF4-FFF2-40B4-BE49-F238E27FC236}">
                <a16:creationId xmlns:a16="http://schemas.microsoft.com/office/drawing/2014/main" id="{3A27953E-8710-C29E-3D16-9FFE811FC3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 y="1865396"/>
            <a:ext cx="7924800" cy="3105150"/>
          </a:xfrm>
          <a:prstGeom prst="rect">
            <a:avLst/>
          </a:prstGeom>
        </p:spPr>
      </p:pic>
    </p:spTree>
    <p:extLst>
      <p:ext uri="{BB962C8B-B14F-4D97-AF65-F5344CB8AC3E}">
        <p14:creationId xmlns:p14="http://schemas.microsoft.com/office/powerpoint/2010/main" val="200701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Exemple : Code Synchrone</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6" name="ZoneTexte 5"/>
          <p:cNvSpPr txBox="1"/>
          <p:nvPr/>
        </p:nvSpPr>
        <p:spPr>
          <a:xfrm>
            <a:off x="1947180" y="1052736"/>
            <a:ext cx="5105629" cy="369332"/>
          </a:xfrm>
          <a:prstGeom prst="rect">
            <a:avLst/>
          </a:prstGeom>
          <a:noFill/>
        </p:spPr>
        <p:txBody>
          <a:bodyPr wrap="none" rtlCol="0">
            <a:spAutoFit/>
          </a:bodyPr>
          <a:lstStyle/>
          <a:p>
            <a:pPr algn="ctr"/>
            <a:r>
              <a:rPr lang="fr-FR" b="1" dirty="0"/>
              <a:t>Exemples avancés en se basant sur des appels HTTP</a:t>
            </a:r>
          </a:p>
        </p:txBody>
      </p:sp>
      <p:sp>
        <p:nvSpPr>
          <p:cNvPr id="9" name="ZoneTexte 8"/>
          <p:cNvSpPr txBox="1"/>
          <p:nvPr/>
        </p:nvSpPr>
        <p:spPr>
          <a:xfrm>
            <a:off x="6228184" y="3284984"/>
            <a:ext cx="2304256" cy="923330"/>
          </a:xfrm>
          <a:prstGeom prst="rect">
            <a:avLst/>
          </a:prstGeom>
          <a:noFill/>
        </p:spPr>
        <p:txBody>
          <a:bodyPr wrap="square" rtlCol="0">
            <a:spAutoFit/>
          </a:bodyPr>
          <a:lstStyle/>
          <a:p>
            <a:pPr algn="ctr"/>
            <a:r>
              <a:rPr lang="fr-FR" b="1" dirty="0"/>
              <a:t>Message affiché : Le nombre des employés est : 0</a:t>
            </a:r>
          </a:p>
        </p:txBody>
      </p:sp>
      <p:pic>
        <p:nvPicPr>
          <p:cNvPr id="3" name="Image 2"/>
          <p:cNvPicPr>
            <a:picLocks noChangeAspect="1"/>
          </p:cNvPicPr>
          <p:nvPr/>
        </p:nvPicPr>
        <p:blipFill>
          <a:blip r:embed="rId2">
            <a:clrChange>
              <a:clrFrom>
                <a:srgbClr val="FFFFFF"/>
              </a:clrFrom>
              <a:clrTo>
                <a:srgbClr val="FFFFFF">
                  <a:alpha val="0"/>
                </a:srgbClr>
              </a:clrTo>
            </a:clrChange>
          </a:blip>
          <a:stretch>
            <a:fillRect/>
          </a:stretch>
        </p:blipFill>
        <p:spPr>
          <a:xfrm>
            <a:off x="611560" y="1551172"/>
            <a:ext cx="5328592" cy="5210179"/>
          </a:xfrm>
          <a:prstGeom prst="rect">
            <a:avLst/>
          </a:prstGeom>
          <a:ln>
            <a:solidFill>
              <a:schemeClr val="tx1"/>
            </a:solidFill>
          </a:ln>
        </p:spPr>
      </p:pic>
    </p:spTree>
    <p:extLst>
      <p:ext uri="{BB962C8B-B14F-4D97-AF65-F5344CB8AC3E}">
        <p14:creationId xmlns:p14="http://schemas.microsoft.com/office/powerpoint/2010/main" val="627371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Exemple : Code Asynchrone avec Callbacks</a:t>
            </a:r>
          </a:p>
        </p:txBody>
      </p:sp>
      <p:sp>
        <p:nvSpPr>
          <p:cNvPr id="4" name="Rectangle 1"/>
          <p:cNvSpPr>
            <a:spLocks noChangeArrowheads="1"/>
          </p:cNvSpPr>
          <p:nvPr/>
        </p:nvSpPr>
        <p:spPr bwMode="auto">
          <a:xfrm>
            <a:off x="0" y="-230832"/>
            <a:ext cx="184731" cy="46166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9" name="ZoneTexte 8"/>
          <p:cNvSpPr txBox="1"/>
          <p:nvPr/>
        </p:nvSpPr>
        <p:spPr>
          <a:xfrm>
            <a:off x="6524293" y="3140968"/>
            <a:ext cx="2224171" cy="923330"/>
          </a:xfrm>
          <a:prstGeom prst="rect">
            <a:avLst/>
          </a:prstGeom>
          <a:noFill/>
        </p:spPr>
        <p:txBody>
          <a:bodyPr wrap="square" rtlCol="0">
            <a:spAutoFit/>
          </a:bodyPr>
          <a:lstStyle/>
          <a:p>
            <a:pPr algn="ctr"/>
            <a:r>
              <a:rPr lang="fr-FR" b="1" dirty="0"/>
              <a:t>Message affiché : Le nombre des employés est : 6460</a:t>
            </a:r>
          </a:p>
        </p:txBody>
      </p:sp>
      <p:pic>
        <p:nvPicPr>
          <p:cNvPr id="10" name="Image 9"/>
          <p:cNvPicPr>
            <a:picLocks noChangeAspect="1"/>
          </p:cNvPicPr>
          <p:nvPr/>
        </p:nvPicPr>
        <p:blipFill>
          <a:blip r:embed="rId2">
            <a:clrChange>
              <a:clrFrom>
                <a:srgbClr val="FFFFFF"/>
              </a:clrFrom>
              <a:clrTo>
                <a:srgbClr val="FFFFFF">
                  <a:alpha val="0"/>
                </a:srgbClr>
              </a:clrTo>
            </a:clrChange>
          </a:blip>
          <a:stretch>
            <a:fillRect/>
          </a:stretch>
        </p:blipFill>
        <p:spPr>
          <a:xfrm>
            <a:off x="539552" y="1126224"/>
            <a:ext cx="5760640" cy="5585569"/>
          </a:xfrm>
          <a:prstGeom prst="rect">
            <a:avLst/>
          </a:prstGeom>
          <a:ln>
            <a:solidFill>
              <a:schemeClr val="tx1"/>
            </a:solidFill>
          </a:ln>
        </p:spPr>
      </p:pic>
    </p:spTree>
    <p:extLst>
      <p:ext uri="{BB962C8B-B14F-4D97-AF65-F5344CB8AC3E}">
        <p14:creationId xmlns:p14="http://schemas.microsoft.com/office/powerpoint/2010/main" val="3258041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002-4D41-9B32-3BF7-9107F8C64A00}"/>
              </a:ext>
            </a:extLst>
          </p:cNvPr>
          <p:cNvSpPr>
            <a:spLocks noGrp="1"/>
          </p:cNvSpPr>
          <p:nvPr>
            <p:ph type="title"/>
          </p:nvPr>
        </p:nvSpPr>
        <p:spPr>
          <a:xfrm>
            <a:off x="323528" y="3068960"/>
            <a:ext cx="8496944" cy="432048"/>
          </a:xfrm>
        </p:spPr>
        <p:txBody>
          <a:bodyPr>
            <a:noAutofit/>
          </a:bodyPr>
          <a:lstStyle/>
          <a:p>
            <a:r>
              <a:rPr lang="fr-FR" sz="7200" b="1" dirty="0"/>
              <a:t>La géolocalisation</a:t>
            </a:r>
          </a:p>
        </p:txBody>
      </p:sp>
    </p:spTree>
    <p:extLst>
      <p:ext uri="{BB962C8B-B14F-4D97-AF65-F5344CB8AC3E}">
        <p14:creationId xmlns:p14="http://schemas.microsoft.com/office/powerpoint/2010/main" val="1283836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Géolocalisation</a:t>
            </a:r>
          </a:p>
        </p:txBody>
      </p:sp>
      <p:sp>
        <p:nvSpPr>
          <p:cNvPr id="3" name="Espace réservé du contenu 2"/>
          <p:cNvSpPr>
            <a:spLocks noGrp="1"/>
          </p:cNvSpPr>
          <p:nvPr>
            <p:ph idx="1"/>
          </p:nvPr>
        </p:nvSpPr>
        <p:spPr>
          <a:xfrm>
            <a:off x="498368" y="1548824"/>
            <a:ext cx="7962064" cy="4608512"/>
          </a:xfrm>
        </p:spPr>
        <p:txBody>
          <a:bodyPr>
            <a:noAutofit/>
          </a:bodyPr>
          <a:lstStyle/>
          <a:p>
            <a:pPr algn="just">
              <a:buFontTx/>
              <a:buChar char="-"/>
            </a:pPr>
            <a:r>
              <a:rPr lang="fr-FR" sz="1800" dirty="0"/>
              <a:t>La géolocalisation permette de localiser un client sur terre, pour calculs de positions et itinéraires.</a:t>
            </a:r>
          </a:p>
          <a:p>
            <a:pPr algn="just">
              <a:buFontTx/>
              <a:buChar char="-"/>
            </a:pPr>
            <a:endParaRPr lang="fr-FR" sz="1800" dirty="0"/>
          </a:p>
          <a:p>
            <a:pPr algn="just">
              <a:buFontTx/>
              <a:buChar char="-"/>
            </a:pPr>
            <a:r>
              <a:rPr lang="fr-FR" sz="1800" dirty="0"/>
              <a:t>Dans l'espace, trois coordonnées sont nécessaires :</a:t>
            </a:r>
          </a:p>
          <a:p>
            <a:pPr lvl="1" algn="just">
              <a:buFontTx/>
              <a:buChar char="-"/>
            </a:pPr>
            <a:r>
              <a:rPr lang="fr-FR" sz="1400" dirty="0"/>
              <a:t>Latitude</a:t>
            </a:r>
          </a:p>
          <a:p>
            <a:pPr lvl="1" algn="just">
              <a:buFontTx/>
              <a:buChar char="-"/>
            </a:pPr>
            <a:r>
              <a:rPr lang="fr-FR" sz="1400" dirty="0"/>
              <a:t>Longitude</a:t>
            </a:r>
          </a:p>
          <a:p>
            <a:pPr lvl="1" algn="just">
              <a:buFontTx/>
              <a:buChar char="-"/>
            </a:pPr>
            <a:r>
              <a:rPr lang="fr-FR" sz="1400" dirty="0"/>
              <a:t>Altitude (facultative selon les besoins, la plupart des humains se déplaçant sur un même plan )</a:t>
            </a:r>
          </a:p>
          <a:p>
            <a:pPr lvl="1" algn="just">
              <a:buFontTx/>
              <a:buChar char="-"/>
            </a:pPr>
            <a:endParaRPr lang="fr-FR" sz="1400" dirty="0"/>
          </a:p>
          <a:p>
            <a:pPr algn="just">
              <a:buFontTx/>
              <a:buChar char="-"/>
            </a:pPr>
            <a:r>
              <a:rPr lang="fr-FR" sz="1800" dirty="0"/>
              <a:t>L'API donne aussi accès lorsqu'il y a déplacement à la vitesse et à la direction.</a:t>
            </a:r>
          </a:p>
          <a:p>
            <a:pPr algn="just">
              <a:buFontTx/>
              <a:buChar char="-"/>
            </a:pPr>
            <a:endParaRPr lang="fr-FR" sz="1800" dirty="0"/>
          </a:p>
          <a:p>
            <a:pPr algn="just">
              <a:buFontTx/>
              <a:buChar char="-"/>
            </a:pPr>
            <a:r>
              <a:rPr lang="fr-FR" sz="1600" dirty="0"/>
              <a:t>Attention, depuis 2016-2017 la plupart des navigateurs (dont Chrome, </a:t>
            </a:r>
            <a:r>
              <a:rPr lang="fr-FR" sz="1600" dirty="0" err="1"/>
              <a:t>Opera</a:t>
            </a:r>
            <a:r>
              <a:rPr lang="fr-FR" sz="1600" dirty="0"/>
              <a:t>) demandent d'utiliser le protocole https:// pour pouvoir accéder à la géolocalisation.</a:t>
            </a:r>
          </a:p>
          <a:p>
            <a:pPr algn="just">
              <a:buFontTx/>
              <a:buChar char="-"/>
            </a:pPr>
            <a:endParaRPr lang="fr-FR" sz="1600" dirty="0"/>
          </a:p>
          <a:p>
            <a:pPr algn="just">
              <a:buFontTx/>
              <a:buChar char="-"/>
            </a:pPr>
            <a:endParaRPr lang="fr-FR" sz="1600" dirty="0"/>
          </a:p>
        </p:txBody>
      </p:sp>
    </p:spTree>
    <p:extLst>
      <p:ext uri="{BB962C8B-B14F-4D97-AF65-F5344CB8AC3E}">
        <p14:creationId xmlns:p14="http://schemas.microsoft.com/office/powerpoint/2010/main" val="2998235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Géolocalisation</a:t>
            </a:r>
          </a:p>
        </p:txBody>
      </p:sp>
      <p:pic>
        <p:nvPicPr>
          <p:cNvPr id="5" name="Image 4"/>
          <p:cNvPicPr>
            <a:picLocks noChangeAspect="1"/>
          </p:cNvPicPr>
          <p:nvPr/>
        </p:nvPicPr>
        <p:blipFill>
          <a:blip r:embed="rId2"/>
          <a:stretch>
            <a:fillRect/>
          </a:stretch>
        </p:blipFill>
        <p:spPr>
          <a:xfrm>
            <a:off x="5724128" y="1268760"/>
            <a:ext cx="3199652" cy="1368177"/>
          </a:xfrm>
          <a:prstGeom prst="rect">
            <a:avLst/>
          </a:prstGeom>
          <a:ln>
            <a:solidFill>
              <a:schemeClr val="tx1"/>
            </a:solidFill>
          </a:ln>
        </p:spPr>
      </p:pic>
      <p:pic>
        <p:nvPicPr>
          <p:cNvPr id="6" name="Image 5"/>
          <p:cNvPicPr>
            <a:picLocks noChangeAspect="1"/>
          </p:cNvPicPr>
          <p:nvPr/>
        </p:nvPicPr>
        <p:blipFill>
          <a:blip r:embed="rId3">
            <a:clrChange>
              <a:clrFrom>
                <a:srgbClr val="FFFFFF"/>
              </a:clrFrom>
              <a:clrTo>
                <a:srgbClr val="FFFFFF">
                  <a:alpha val="0"/>
                </a:srgbClr>
              </a:clrTo>
            </a:clrChange>
          </a:blip>
          <a:stretch>
            <a:fillRect/>
          </a:stretch>
        </p:blipFill>
        <p:spPr>
          <a:xfrm>
            <a:off x="323528" y="1268760"/>
            <a:ext cx="5143500" cy="4457700"/>
          </a:xfrm>
          <a:prstGeom prst="rect">
            <a:avLst/>
          </a:prstGeom>
          <a:ln>
            <a:solidFill>
              <a:schemeClr val="tx1"/>
            </a:solidFill>
          </a:ln>
        </p:spPr>
      </p:pic>
      <p:pic>
        <p:nvPicPr>
          <p:cNvPr id="7" name="Image 6"/>
          <p:cNvPicPr>
            <a:picLocks noChangeAspect="1"/>
          </p:cNvPicPr>
          <p:nvPr/>
        </p:nvPicPr>
        <p:blipFill>
          <a:blip r:embed="rId4"/>
          <a:stretch>
            <a:fillRect/>
          </a:stretch>
        </p:blipFill>
        <p:spPr>
          <a:xfrm>
            <a:off x="6300192" y="3857650"/>
            <a:ext cx="2276475" cy="914400"/>
          </a:xfrm>
          <a:prstGeom prst="rect">
            <a:avLst/>
          </a:prstGeom>
          <a:ln>
            <a:solidFill>
              <a:schemeClr val="tx1"/>
            </a:solidFill>
          </a:ln>
        </p:spPr>
      </p:pic>
      <p:sp>
        <p:nvSpPr>
          <p:cNvPr id="8" name="ZoneTexte 7"/>
          <p:cNvSpPr txBox="1"/>
          <p:nvPr/>
        </p:nvSpPr>
        <p:spPr>
          <a:xfrm>
            <a:off x="971600" y="5877272"/>
            <a:ext cx="3493713" cy="369332"/>
          </a:xfrm>
          <a:prstGeom prst="rect">
            <a:avLst/>
          </a:prstGeom>
          <a:noFill/>
        </p:spPr>
        <p:txBody>
          <a:bodyPr wrap="none" rtlCol="0">
            <a:spAutoFit/>
          </a:bodyPr>
          <a:lstStyle/>
          <a:p>
            <a:r>
              <a:rPr lang="fr-FR" b="1" dirty="0"/>
              <a:t>Code HTML pour la géolocalisation</a:t>
            </a:r>
          </a:p>
        </p:txBody>
      </p:sp>
      <p:sp>
        <p:nvSpPr>
          <p:cNvPr id="9" name="ZoneTexte 8"/>
          <p:cNvSpPr txBox="1"/>
          <p:nvPr/>
        </p:nvSpPr>
        <p:spPr>
          <a:xfrm>
            <a:off x="6215338" y="2693295"/>
            <a:ext cx="2493696" cy="369332"/>
          </a:xfrm>
          <a:prstGeom prst="rect">
            <a:avLst/>
          </a:prstGeom>
          <a:noFill/>
        </p:spPr>
        <p:txBody>
          <a:bodyPr wrap="none" rtlCol="0">
            <a:spAutoFit/>
          </a:bodyPr>
          <a:lstStyle/>
          <a:p>
            <a:r>
              <a:rPr lang="fr-FR" b="1" dirty="0"/>
              <a:t>Demande d’autorisation</a:t>
            </a:r>
          </a:p>
        </p:txBody>
      </p:sp>
      <p:sp>
        <p:nvSpPr>
          <p:cNvPr id="10" name="ZoneTexte 9"/>
          <p:cNvSpPr txBox="1"/>
          <p:nvPr/>
        </p:nvSpPr>
        <p:spPr>
          <a:xfrm>
            <a:off x="6351080" y="4772050"/>
            <a:ext cx="2174698" cy="369332"/>
          </a:xfrm>
          <a:prstGeom prst="rect">
            <a:avLst/>
          </a:prstGeom>
          <a:noFill/>
        </p:spPr>
        <p:txBody>
          <a:bodyPr wrap="none" rtlCol="0">
            <a:spAutoFit/>
          </a:bodyPr>
          <a:lstStyle/>
          <a:p>
            <a:r>
              <a:rPr lang="fr-FR" b="1" dirty="0"/>
              <a:t>Affichage de résultat</a:t>
            </a:r>
          </a:p>
        </p:txBody>
      </p:sp>
    </p:spTree>
    <p:extLst>
      <p:ext uri="{BB962C8B-B14F-4D97-AF65-F5344CB8AC3E}">
        <p14:creationId xmlns:p14="http://schemas.microsoft.com/office/powerpoint/2010/main" val="162238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Géolocalisation</a:t>
            </a:r>
          </a:p>
        </p:txBody>
      </p:sp>
      <p:sp>
        <p:nvSpPr>
          <p:cNvPr id="8" name="ZoneTexte 7"/>
          <p:cNvSpPr txBox="1"/>
          <p:nvPr/>
        </p:nvSpPr>
        <p:spPr>
          <a:xfrm>
            <a:off x="1579963" y="3111185"/>
            <a:ext cx="5984074" cy="369332"/>
          </a:xfrm>
          <a:prstGeom prst="rect">
            <a:avLst/>
          </a:prstGeom>
          <a:noFill/>
        </p:spPr>
        <p:txBody>
          <a:bodyPr wrap="none" rtlCol="0">
            <a:spAutoFit/>
          </a:bodyPr>
          <a:lstStyle/>
          <a:p>
            <a:r>
              <a:rPr lang="fr-FR" b="1" dirty="0"/>
              <a:t>Code HTML pour l’affichage de position dans un MAP Google</a:t>
            </a:r>
          </a:p>
        </p:txBody>
      </p:sp>
      <p:sp>
        <p:nvSpPr>
          <p:cNvPr id="10" name="ZoneTexte 9"/>
          <p:cNvSpPr txBox="1"/>
          <p:nvPr/>
        </p:nvSpPr>
        <p:spPr>
          <a:xfrm>
            <a:off x="3275856" y="6432361"/>
            <a:ext cx="2174698" cy="369332"/>
          </a:xfrm>
          <a:prstGeom prst="rect">
            <a:avLst/>
          </a:prstGeom>
          <a:noFill/>
        </p:spPr>
        <p:txBody>
          <a:bodyPr wrap="none" rtlCol="0">
            <a:spAutoFit/>
          </a:bodyPr>
          <a:lstStyle/>
          <a:p>
            <a:r>
              <a:rPr lang="fr-FR" dirty="0"/>
              <a:t>Affichage de résultat</a:t>
            </a:r>
          </a:p>
        </p:txBody>
      </p:sp>
      <p:pic>
        <p:nvPicPr>
          <p:cNvPr id="3" name="Image 2"/>
          <p:cNvPicPr>
            <a:picLocks noChangeAspect="1"/>
          </p:cNvPicPr>
          <p:nvPr/>
        </p:nvPicPr>
        <p:blipFill>
          <a:blip r:embed="rId2"/>
          <a:stretch>
            <a:fillRect/>
          </a:stretch>
        </p:blipFill>
        <p:spPr>
          <a:xfrm>
            <a:off x="1323404" y="1317978"/>
            <a:ext cx="6353175" cy="1781175"/>
          </a:xfrm>
          <a:prstGeom prst="rect">
            <a:avLst/>
          </a:prstGeom>
        </p:spPr>
      </p:pic>
      <p:pic>
        <p:nvPicPr>
          <p:cNvPr id="4" name="Image 3"/>
          <p:cNvPicPr>
            <a:picLocks noChangeAspect="1"/>
          </p:cNvPicPr>
          <p:nvPr/>
        </p:nvPicPr>
        <p:blipFill>
          <a:blip r:embed="rId3"/>
          <a:stretch>
            <a:fillRect/>
          </a:stretch>
        </p:blipFill>
        <p:spPr>
          <a:xfrm>
            <a:off x="936557" y="4241963"/>
            <a:ext cx="7270886" cy="2162705"/>
          </a:xfrm>
          <a:prstGeom prst="rect">
            <a:avLst/>
          </a:prstGeom>
        </p:spPr>
      </p:pic>
    </p:spTree>
    <p:extLst>
      <p:ext uri="{BB962C8B-B14F-4D97-AF65-F5344CB8AC3E}">
        <p14:creationId xmlns:p14="http://schemas.microsoft.com/office/powerpoint/2010/main" val="1191252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Géolocalisation</a:t>
            </a:r>
          </a:p>
        </p:txBody>
      </p:sp>
      <p:sp>
        <p:nvSpPr>
          <p:cNvPr id="10" name="ZoneTexte 9"/>
          <p:cNvSpPr txBox="1"/>
          <p:nvPr/>
        </p:nvSpPr>
        <p:spPr>
          <a:xfrm>
            <a:off x="1221174" y="5013176"/>
            <a:ext cx="6840013" cy="1477328"/>
          </a:xfrm>
          <a:prstGeom prst="rect">
            <a:avLst/>
          </a:prstGeom>
          <a:noFill/>
        </p:spPr>
        <p:txBody>
          <a:bodyPr wrap="none" rtlCol="0">
            <a:spAutoFit/>
          </a:bodyPr>
          <a:lstStyle/>
          <a:p>
            <a:pPr algn="ctr"/>
            <a:r>
              <a:rPr lang="fr-FR" dirty="0"/>
              <a:t>Tarifs Google pour </a:t>
            </a:r>
            <a:r>
              <a:rPr lang="fr-FR" dirty="0" err="1"/>
              <a:t>Maps</a:t>
            </a:r>
            <a:endParaRPr lang="fr-FR" dirty="0"/>
          </a:p>
          <a:p>
            <a:pPr algn="ctr"/>
            <a:r>
              <a:rPr lang="fr-FR" dirty="0"/>
              <a:t>Google vous offre un crédit de 200$ gratuit chaque mois équivalent à : </a:t>
            </a:r>
          </a:p>
          <a:p>
            <a:pPr marL="285750" indent="-285750" algn="ctr">
              <a:buFontTx/>
              <a:buChar char="-"/>
            </a:pPr>
            <a:r>
              <a:rPr lang="fr-FR" dirty="0"/>
              <a:t>100 000 Requête </a:t>
            </a:r>
            <a:r>
              <a:rPr lang="fr-FR" dirty="0" err="1"/>
              <a:t>static</a:t>
            </a:r>
            <a:r>
              <a:rPr lang="fr-FR" dirty="0"/>
              <a:t> </a:t>
            </a:r>
            <a:r>
              <a:rPr lang="fr-FR" dirty="0" err="1"/>
              <a:t>Maps</a:t>
            </a:r>
            <a:r>
              <a:rPr lang="fr-FR" dirty="0"/>
              <a:t>.</a:t>
            </a:r>
          </a:p>
          <a:p>
            <a:pPr marL="285750" indent="-285750" algn="ctr">
              <a:buFontTx/>
              <a:buChar char="-"/>
            </a:pPr>
            <a:r>
              <a:rPr lang="fr-FR" dirty="0"/>
              <a:t>29 000 Requêtes Dynamic </a:t>
            </a:r>
            <a:r>
              <a:rPr lang="fr-FR" dirty="0" err="1"/>
              <a:t>Maps</a:t>
            </a:r>
            <a:endParaRPr lang="fr-FR" dirty="0"/>
          </a:p>
          <a:p>
            <a:pPr marL="285750" indent="-285750" algn="ctr">
              <a:buFontTx/>
              <a:buChar char="-"/>
            </a:pPr>
            <a:r>
              <a:rPr lang="fr-FR" dirty="0"/>
              <a:t>29 000 Requêtes </a:t>
            </a:r>
            <a:r>
              <a:rPr lang="fr-FR" dirty="0" err="1"/>
              <a:t>Static</a:t>
            </a:r>
            <a:r>
              <a:rPr lang="fr-FR" dirty="0"/>
              <a:t> Street </a:t>
            </a:r>
            <a:r>
              <a:rPr lang="fr-FR" dirty="0" err="1"/>
              <a:t>View</a:t>
            </a:r>
            <a:endParaRPr lang="fr-FR" dirty="0"/>
          </a:p>
        </p:txBody>
      </p:sp>
      <p:pic>
        <p:nvPicPr>
          <p:cNvPr id="6" name="Image 5">
            <a:extLst>
              <a:ext uri="{FF2B5EF4-FFF2-40B4-BE49-F238E27FC236}">
                <a16:creationId xmlns:a16="http://schemas.microsoft.com/office/drawing/2014/main" id="{1D82822E-3500-4687-AC2D-7717E94542DA}"/>
              </a:ext>
            </a:extLst>
          </p:cNvPr>
          <p:cNvPicPr>
            <a:picLocks noChangeAspect="1"/>
          </p:cNvPicPr>
          <p:nvPr/>
        </p:nvPicPr>
        <p:blipFill>
          <a:blip r:embed="rId2"/>
          <a:stretch>
            <a:fillRect/>
          </a:stretch>
        </p:blipFill>
        <p:spPr>
          <a:xfrm>
            <a:off x="1262062" y="1052736"/>
            <a:ext cx="6619875" cy="3800475"/>
          </a:xfrm>
          <a:prstGeom prst="rect">
            <a:avLst/>
          </a:prstGeom>
        </p:spPr>
      </p:pic>
    </p:spTree>
    <p:extLst>
      <p:ext uri="{BB962C8B-B14F-4D97-AF65-F5344CB8AC3E}">
        <p14:creationId xmlns:p14="http://schemas.microsoft.com/office/powerpoint/2010/main" val="434278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002-4D41-9B32-3BF7-9107F8C64A00}"/>
              </a:ext>
            </a:extLst>
          </p:cNvPr>
          <p:cNvSpPr>
            <a:spLocks noGrp="1"/>
          </p:cNvSpPr>
          <p:nvPr>
            <p:ph type="title"/>
          </p:nvPr>
        </p:nvSpPr>
        <p:spPr>
          <a:xfrm>
            <a:off x="323528" y="3068960"/>
            <a:ext cx="8496944" cy="432048"/>
          </a:xfrm>
        </p:spPr>
        <p:txBody>
          <a:bodyPr>
            <a:noAutofit/>
          </a:bodyPr>
          <a:lstStyle/>
          <a:p>
            <a:r>
              <a:rPr lang="fr-FR" sz="7200" b="1" dirty="0"/>
              <a:t>Consommation </a:t>
            </a:r>
            <a:br>
              <a:rPr lang="fr-FR" sz="7200" b="1" dirty="0"/>
            </a:br>
            <a:r>
              <a:rPr lang="fr-FR" sz="7200" b="1" dirty="0"/>
              <a:t>des APIs</a:t>
            </a:r>
          </a:p>
        </p:txBody>
      </p:sp>
    </p:spTree>
    <p:extLst>
      <p:ext uri="{BB962C8B-B14F-4D97-AF65-F5344CB8AC3E}">
        <p14:creationId xmlns:p14="http://schemas.microsoft.com/office/powerpoint/2010/main" val="2959817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196752"/>
            <a:ext cx="8424936" cy="4824536"/>
          </a:xfrm>
        </p:spPr>
        <p:txBody>
          <a:bodyPr>
            <a:normAutofit/>
          </a:bodyPr>
          <a:lstStyle/>
          <a:p>
            <a:r>
              <a:rPr lang="fr-FR" sz="2400" dirty="0"/>
              <a:t>Une API (Application </a:t>
            </a:r>
            <a:r>
              <a:rPr lang="fr-FR" sz="2400" dirty="0" err="1"/>
              <a:t>Programming</a:t>
            </a:r>
            <a:r>
              <a:rPr lang="fr-FR" sz="2400" dirty="0"/>
              <a:t> Interface) est un ensemble d’outils qui permettent à différents logiciels de communiquer entre eux. </a:t>
            </a:r>
          </a:p>
          <a:p>
            <a:endParaRPr lang="fr-FR" sz="2400" dirty="0"/>
          </a:p>
          <a:p>
            <a:r>
              <a:rPr lang="fr-FR" sz="2400" dirty="0"/>
              <a:t>Dans le contexte du web, une API est souvent utilisée pour permettre à des applications web de récupérer des données à partir d'un serveur distant.</a:t>
            </a:r>
          </a:p>
          <a:p>
            <a:endParaRPr lang="fr-FR" sz="2400" dirty="0"/>
          </a:p>
          <a:p>
            <a:pPr marL="0" indent="0">
              <a:buNone/>
            </a:pPr>
            <a:r>
              <a:rPr lang="fr-FR" sz="2400" dirty="0"/>
              <a:t> </a:t>
            </a:r>
          </a:p>
        </p:txBody>
      </p:sp>
      <p:pic>
        <p:nvPicPr>
          <p:cNvPr id="4" name="Image 3">
            <a:extLst>
              <a:ext uri="{FF2B5EF4-FFF2-40B4-BE49-F238E27FC236}">
                <a16:creationId xmlns:a16="http://schemas.microsoft.com/office/drawing/2014/main" id="{DE428CBF-0A71-F4C6-FA55-9B8A2390D60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9422" y="4005064"/>
            <a:ext cx="8449042" cy="2693268"/>
          </a:xfrm>
          <a:prstGeom prst="rect">
            <a:avLst/>
          </a:prstGeom>
        </p:spPr>
      </p:pic>
    </p:spTree>
    <p:extLst>
      <p:ext uri="{BB962C8B-B14F-4D97-AF65-F5344CB8AC3E}">
        <p14:creationId xmlns:p14="http://schemas.microsoft.com/office/powerpoint/2010/main" val="322996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F12002-4D41-9B32-3BF7-9107F8C64A00}"/>
              </a:ext>
            </a:extLst>
          </p:cNvPr>
          <p:cNvSpPr>
            <a:spLocks noGrp="1"/>
          </p:cNvSpPr>
          <p:nvPr>
            <p:ph type="title"/>
          </p:nvPr>
        </p:nvSpPr>
        <p:spPr>
          <a:xfrm>
            <a:off x="323528" y="3068960"/>
            <a:ext cx="8496944" cy="432048"/>
          </a:xfrm>
        </p:spPr>
        <p:txBody>
          <a:bodyPr>
            <a:noAutofit/>
          </a:bodyPr>
          <a:lstStyle/>
          <a:p>
            <a:r>
              <a:rPr lang="fr-FR" sz="6600" b="1" dirty="0" err="1"/>
              <a:t>LocalStorage</a:t>
            </a:r>
            <a:r>
              <a:rPr lang="fr-FR" sz="6600" b="1" dirty="0"/>
              <a:t> </a:t>
            </a:r>
            <a:br>
              <a:rPr lang="fr-FR" sz="6600" b="1" dirty="0"/>
            </a:br>
            <a:r>
              <a:rPr lang="fr-FR" sz="6600" b="1" dirty="0"/>
              <a:t> </a:t>
            </a:r>
            <a:r>
              <a:rPr lang="fr-FR" sz="6600" b="1" dirty="0" err="1"/>
              <a:t>SessionStorage</a:t>
            </a:r>
            <a:endParaRPr lang="fr-FR" sz="6600" b="1" dirty="0"/>
          </a:p>
        </p:txBody>
      </p:sp>
    </p:spTree>
    <p:extLst>
      <p:ext uri="{BB962C8B-B14F-4D97-AF65-F5344CB8AC3E}">
        <p14:creationId xmlns:p14="http://schemas.microsoft.com/office/powerpoint/2010/main" val="2966245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196752"/>
            <a:ext cx="8424936" cy="5342994"/>
          </a:xfrm>
        </p:spPr>
        <p:txBody>
          <a:bodyPr>
            <a:normAutofit/>
          </a:bodyPr>
          <a:lstStyle/>
          <a:p>
            <a:r>
              <a:rPr lang="fr-FR" sz="2800" dirty="0"/>
              <a:t>Les APIs permettent l'intégration de fonctionnalités ou de services tiers dans une application existante, ce qui peut étendre les capacités de cette dernière.</a:t>
            </a:r>
          </a:p>
          <a:p>
            <a:endParaRPr lang="fr-FR" sz="2800" dirty="0"/>
          </a:p>
          <a:p>
            <a:r>
              <a:rPr lang="fr-FR" sz="2800" dirty="0"/>
              <a:t>Certaines APIs sont gratuites et ouvertes au public, tandis que d'autres sont payantes et nécessitent un abonnement ou des frais d'utilisation. Les APIs gratuites sont souvent limitées en termes de fonctionnalités ou de volume d'utilisation.</a:t>
            </a:r>
          </a:p>
          <a:p>
            <a:endParaRPr lang="fr-FR" sz="2800" dirty="0"/>
          </a:p>
        </p:txBody>
      </p:sp>
    </p:spTree>
    <p:extLst>
      <p:ext uri="{BB962C8B-B14F-4D97-AF65-F5344CB8AC3E}">
        <p14:creationId xmlns:p14="http://schemas.microsoft.com/office/powerpoint/2010/main" val="76218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196752"/>
            <a:ext cx="8424936" cy="5342994"/>
          </a:xfrm>
        </p:spPr>
        <p:txBody>
          <a:bodyPr>
            <a:normAutofit/>
          </a:bodyPr>
          <a:lstStyle/>
          <a:p>
            <a:r>
              <a:rPr lang="fr-FR" sz="2400" dirty="0"/>
              <a:t>Le moyen le plus ancien pour la communication avec une API est la classe </a:t>
            </a:r>
            <a:r>
              <a:rPr lang="fr-FR" sz="2400" dirty="0" err="1"/>
              <a:t>XMLHttpRequest</a:t>
            </a:r>
            <a:r>
              <a:rPr lang="fr-FR" sz="2400" dirty="0"/>
              <a:t>. </a:t>
            </a:r>
          </a:p>
          <a:p>
            <a:endParaRPr lang="fr-FR" sz="2400" dirty="0"/>
          </a:p>
          <a:p>
            <a:r>
              <a:rPr lang="fr-FR" sz="2400" dirty="0"/>
              <a:t>C’est une classe composée de plusieurs fonctions prédéfinies dont l’objectif est la récupération et l’envoie de donnée à partir ou vers une API. </a:t>
            </a:r>
          </a:p>
          <a:p>
            <a:endParaRPr lang="fr-FR" sz="2400" dirty="0"/>
          </a:p>
          <a:p>
            <a:r>
              <a:rPr lang="fr-FR" sz="2400" dirty="0"/>
              <a:t>La communication avec une API est considérée comme un traitement lourd, alors le JavaScript décidera de passer vers le mode Asynchrone en exécutant ses lignes. Si vous avez des lignes à exécuter </a:t>
            </a:r>
            <a:r>
              <a:rPr lang="fr-FR" b="1" dirty="0"/>
              <a:t>après</a:t>
            </a:r>
            <a:r>
              <a:rPr lang="fr-FR" sz="2400" dirty="0"/>
              <a:t> l’appel, vous devez faire attention. </a:t>
            </a:r>
          </a:p>
        </p:txBody>
      </p:sp>
    </p:spTree>
    <p:extLst>
      <p:ext uri="{BB962C8B-B14F-4D97-AF65-F5344CB8AC3E}">
        <p14:creationId xmlns:p14="http://schemas.microsoft.com/office/powerpoint/2010/main" val="1193154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196752"/>
            <a:ext cx="8424936" cy="5342994"/>
          </a:xfrm>
        </p:spPr>
        <p:txBody>
          <a:bodyPr>
            <a:normAutofit/>
          </a:bodyPr>
          <a:lstStyle/>
          <a:p>
            <a:r>
              <a:rPr lang="fr-FR" sz="2400" dirty="0"/>
              <a:t>Pour pouvoir utiliser cette classe, vous devez suivre les étapes suivantes : </a:t>
            </a:r>
          </a:p>
          <a:p>
            <a:pPr lvl="1"/>
            <a:r>
              <a:rPr lang="fr-FR" sz="2000" dirty="0"/>
              <a:t>Instancier l’objet </a:t>
            </a:r>
            <a:r>
              <a:rPr lang="fr-FR" sz="2000" dirty="0" err="1"/>
              <a:t>XMLHttpRequest</a:t>
            </a:r>
            <a:endParaRPr lang="fr-FR" sz="2000" dirty="0"/>
          </a:p>
          <a:p>
            <a:pPr lvl="1"/>
            <a:r>
              <a:rPr lang="fr-FR" sz="2000" dirty="0"/>
              <a:t>Appeler la fonction </a:t>
            </a:r>
            <a:r>
              <a:rPr lang="fr-FR" sz="2000" b="1" dirty="0"/>
              <a:t>open()</a:t>
            </a:r>
            <a:r>
              <a:rPr lang="fr-FR" sz="2000" dirty="0"/>
              <a:t>, avec 2 paramètres : le verbe de consommation et l’URL de l’API. </a:t>
            </a:r>
          </a:p>
          <a:p>
            <a:pPr lvl="1"/>
            <a:r>
              <a:rPr lang="fr-FR" sz="2000" dirty="0"/>
              <a:t>Surcharger la fonction évènement </a:t>
            </a:r>
            <a:r>
              <a:rPr lang="fr-FR" sz="2000" b="1" dirty="0" err="1"/>
              <a:t>onload</a:t>
            </a:r>
            <a:r>
              <a:rPr lang="fr-FR" sz="2000" b="1" dirty="0"/>
              <a:t>() </a:t>
            </a:r>
            <a:r>
              <a:rPr lang="fr-FR" sz="2000" dirty="0"/>
              <a:t>pour traiter le cas de succès. </a:t>
            </a:r>
          </a:p>
          <a:p>
            <a:pPr lvl="1"/>
            <a:r>
              <a:rPr lang="fr-FR" sz="2000" dirty="0"/>
              <a:t>Surcharger la fonction</a:t>
            </a:r>
            <a:r>
              <a:rPr lang="fr-FR" sz="2000" b="1" dirty="0"/>
              <a:t> </a:t>
            </a:r>
            <a:r>
              <a:rPr lang="fr-FR" sz="2000" dirty="0"/>
              <a:t>évènement  </a:t>
            </a:r>
            <a:r>
              <a:rPr lang="fr-FR" sz="2000" b="1" dirty="0" err="1"/>
              <a:t>onerror</a:t>
            </a:r>
            <a:r>
              <a:rPr lang="fr-FR" sz="2000" b="1" dirty="0"/>
              <a:t>() </a:t>
            </a:r>
            <a:r>
              <a:rPr lang="fr-FR" sz="2000" dirty="0"/>
              <a:t>pour traiter le cas d’erreur. </a:t>
            </a:r>
          </a:p>
          <a:p>
            <a:pPr lvl="1"/>
            <a:r>
              <a:rPr lang="fr-FR" sz="2000" dirty="0"/>
              <a:t>Appeler la fonction </a:t>
            </a:r>
            <a:r>
              <a:rPr lang="fr-FR" sz="2000" dirty="0" err="1"/>
              <a:t>send</a:t>
            </a:r>
            <a:r>
              <a:rPr lang="fr-FR" sz="2000" dirty="0"/>
              <a:t>(). </a:t>
            </a:r>
          </a:p>
          <a:p>
            <a:pPr lvl="1"/>
            <a:endParaRPr lang="fr-FR" sz="2000" dirty="0"/>
          </a:p>
          <a:p>
            <a:r>
              <a:rPr lang="fr-FR" sz="2400" dirty="0"/>
              <a:t>Notez que d’autre évènement à surcharger existent comme : </a:t>
            </a:r>
          </a:p>
          <a:p>
            <a:pPr lvl="1"/>
            <a:r>
              <a:rPr lang="fr-FR" sz="2000" b="1" dirty="0" err="1"/>
              <a:t>onloadstart</a:t>
            </a:r>
            <a:r>
              <a:rPr lang="fr-FR" sz="2000" b="1" dirty="0"/>
              <a:t>: </a:t>
            </a:r>
            <a:r>
              <a:rPr lang="fr-FR" sz="2000" dirty="0"/>
              <a:t>Cet événement se déclenche lorsque la requête commence.</a:t>
            </a:r>
          </a:p>
          <a:p>
            <a:pPr lvl="1"/>
            <a:r>
              <a:rPr lang="fr-FR" sz="2000" b="1" dirty="0" err="1"/>
              <a:t>onloadend</a:t>
            </a:r>
            <a:r>
              <a:rPr lang="fr-FR" sz="2000" b="1" dirty="0"/>
              <a:t>: </a:t>
            </a:r>
            <a:r>
              <a:rPr lang="fr-FR" sz="2000" dirty="0"/>
              <a:t>Cet événement se déclenche lorsque la requête est terminée (avec succès, en erreur ou annulée).</a:t>
            </a:r>
          </a:p>
        </p:txBody>
      </p:sp>
    </p:spTree>
    <p:extLst>
      <p:ext uri="{BB962C8B-B14F-4D97-AF65-F5344CB8AC3E}">
        <p14:creationId xmlns:p14="http://schemas.microsoft.com/office/powerpoint/2010/main" val="469258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327702" y="1515006"/>
            <a:ext cx="8424936" cy="5342994"/>
          </a:xfrm>
        </p:spPr>
        <p:txBody>
          <a:bodyPr>
            <a:normAutofit/>
          </a:bodyPr>
          <a:lstStyle/>
          <a:p>
            <a:r>
              <a:rPr lang="fr-FR" sz="2400" dirty="0"/>
              <a:t>Avant de consommer une API, vous serez dans l’obligation de comprendre sa réponse, vous devez lire sa documentation pour récupérer ses informations : </a:t>
            </a:r>
          </a:p>
          <a:p>
            <a:endParaRPr lang="fr-FR" sz="2400" dirty="0"/>
          </a:p>
          <a:p>
            <a:pPr lvl="1"/>
            <a:r>
              <a:rPr lang="fr-FR" sz="2000" dirty="0"/>
              <a:t>Payante, Gratuite ou selon volume de communication. </a:t>
            </a:r>
          </a:p>
          <a:p>
            <a:pPr lvl="1"/>
            <a:r>
              <a:rPr lang="fr-FR" sz="2000" dirty="0"/>
              <a:t>Les pays autorisés. </a:t>
            </a:r>
          </a:p>
          <a:p>
            <a:pPr lvl="1"/>
            <a:r>
              <a:rPr lang="fr-FR" sz="2000" dirty="0"/>
              <a:t>Les verbes autorisés ( GET, POST, PUT, DELETE )</a:t>
            </a:r>
          </a:p>
          <a:p>
            <a:pPr lvl="1"/>
            <a:r>
              <a:rPr lang="fr-FR" sz="2000" dirty="0"/>
              <a:t>La forme de l’URL et les paramètres d’entrées. </a:t>
            </a:r>
          </a:p>
          <a:p>
            <a:pPr lvl="1"/>
            <a:r>
              <a:rPr lang="fr-FR" sz="2000" dirty="0"/>
              <a:t>La forme de réponse : Cette partie est la plus importante, vous devez comprendre la structure du tableau envoyé. </a:t>
            </a:r>
          </a:p>
          <a:p>
            <a:pPr lvl="1"/>
            <a:endParaRPr lang="fr-FR" sz="1600" dirty="0"/>
          </a:p>
        </p:txBody>
      </p:sp>
    </p:spTree>
    <p:extLst>
      <p:ext uri="{BB962C8B-B14F-4D97-AF65-F5344CB8AC3E}">
        <p14:creationId xmlns:p14="http://schemas.microsoft.com/office/powerpoint/2010/main" val="74248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 – Exemple de code</a:t>
            </a:r>
          </a:p>
        </p:txBody>
      </p:sp>
      <p:pic>
        <p:nvPicPr>
          <p:cNvPr id="7" name="Image 6">
            <a:extLst>
              <a:ext uri="{FF2B5EF4-FFF2-40B4-BE49-F238E27FC236}">
                <a16:creationId xmlns:a16="http://schemas.microsoft.com/office/drawing/2014/main" id="{460BAE4F-4864-E713-8A6B-EEB757024DF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35696" y="1053059"/>
            <a:ext cx="5664882" cy="2815916"/>
          </a:xfrm>
          <a:prstGeom prst="rect">
            <a:avLst/>
          </a:prstGeom>
        </p:spPr>
      </p:pic>
      <p:sp>
        <p:nvSpPr>
          <p:cNvPr id="8" name="ZoneTexte 7">
            <a:extLst>
              <a:ext uri="{FF2B5EF4-FFF2-40B4-BE49-F238E27FC236}">
                <a16:creationId xmlns:a16="http://schemas.microsoft.com/office/drawing/2014/main" id="{F7F81F0C-32E1-5542-DD8F-F7B74FCF1F8A}"/>
              </a:ext>
            </a:extLst>
          </p:cNvPr>
          <p:cNvSpPr txBox="1"/>
          <p:nvPr/>
        </p:nvSpPr>
        <p:spPr>
          <a:xfrm>
            <a:off x="2683276" y="3884955"/>
            <a:ext cx="3633431" cy="369332"/>
          </a:xfrm>
          <a:prstGeom prst="rect">
            <a:avLst/>
          </a:prstGeom>
          <a:noFill/>
        </p:spPr>
        <p:txBody>
          <a:bodyPr wrap="none" rtlCol="0">
            <a:spAutoFit/>
          </a:bodyPr>
          <a:lstStyle/>
          <a:p>
            <a:r>
              <a:rPr lang="fr-FR" b="1" dirty="0"/>
              <a:t>Code pour consommer une API Fake</a:t>
            </a:r>
          </a:p>
        </p:txBody>
      </p:sp>
      <p:pic>
        <p:nvPicPr>
          <p:cNvPr id="10" name="Image 9">
            <a:extLst>
              <a:ext uri="{FF2B5EF4-FFF2-40B4-BE49-F238E27FC236}">
                <a16:creationId xmlns:a16="http://schemas.microsoft.com/office/drawing/2014/main" id="{D0E35A30-F81B-0FBB-890D-8727C56F404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64768" y="4639599"/>
            <a:ext cx="3295650" cy="1752600"/>
          </a:xfrm>
          <a:prstGeom prst="rect">
            <a:avLst/>
          </a:prstGeom>
        </p:spPr>
      </p:pic>
      <p:sp>
        <p:nvSpPr>
          <p:cNvPr id="11" name="ZoneTexte 10">
            <a:extLst>
              <a:ext uri="{FF2B5EF4-FFF2-40B4-BE49-F238E27FC236}">
                <a16:creationId xmlns:a16="http://schemas.microsoft.com/office/drawing/2014/main" id="{38FE4C70-133C-A456-3602-7D8516EF2A9B}"/>
              </a:ext>
            </a:extLst>
          </p:cNvPr>
          <p:cNvSpPr txBox="1"/>
          <p:nvPr/>
        </p:nvSpPr>
        <p:spPr>
          <a:xfrm>
            <a:off x="2200985" y="6488668"/>
            <a:ext cx="4742030" cy="369332"/>
          </a:xfrm>
          <a:prstGeom prst="rect">
            <a:avLst/>
          </a:prstGeom>
          <a:noFill/>
        </p:spPr>
        <p:txBody>
          <a:bodyPr wrap="square" rtlCol="0">
            <a:spAutoFit/>
          </a:bodyPr>
          <a:lstStyle/>
          <a:p>
            <a:pPr algn="ctr"/>
            <a:r>
              <a:rPr lang="fr-FR" b="1" dirty="0"/>
              <a:t>Résultat sur la console - Une chaine JSON</a:t>
            </a:r>
          </a:p>
        </p:txBody>
      </p:sp>
    </p:spTree>
    <p:extLst>
      <p:ext uri="{BB962C8B-B14F-4D97-AF65-F5344CB8AC3E}">
        <p14:creationId xmlns:p14="http://schemas.microsoft.com/office/powerpoint/2010/main" val="29304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 – Exemple de code</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323528" y="1124744"/>
            <a:ext cx="8424936" cy="5342994"/>
          </a:xfrm>
        </p:spPr>
        <p:txBody>
          <a:bodyPr>
            <a:normAutofit/>
          </a:bodyPr>
          <a:lstStyle/>
          <a:p>
            <a:r>
              <a:rPr lang="fr-FR" sz="1800" dirty="0"/>
              <a:t>Pour afficher le résultat de l’API dans la page HTML, nous devons désérialiser l’objet reçu en premier lieu, puis naviguer tous en respectant la structure du tableau envoyé. </a:t>
            </a:r>
            <a:endParaRPr lang="fr-FR" sz="1200" dirty="0"/>
          </a:p>
        </p:txBody>
      </p:sp>
      <p:pic>
        <p:nvPicPr>
          <p:cNvPr id="5" name="Image 4">
            <a:extLst>
              <a:ext uri="{FF2B5EF4-FFF2-40B4-BE49-F238E27FC236}">
                <a16:creationId xmlns:a16="http://schemas.microsoft.com/office/drawing/2014/main" id="{62B2B1EF-1A1D-3439-0FE2-2030B7F6C4E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71800" y="1865359"/>
            <a:ext cx="2711670" cy="1728192"/>
          </a:xfrm>
          <a:prstGeom prst="rect">
            <a:avLst/>
          </a:prstGeom>
        </p:spPr>
      </p:pic>
      <p:pic>
        <p:nvPicPr>
          <p:cNvPr id="7" name="Image 6">
            <a:extLst>
              <a:ext uri="{FF2B5EF4-FFF2-40B4-BE49-F238E27FC236}">
                <a16:creationId xmlns:a16="http://schemas.microsoft.com/office/drawing/2014/main" id="{2AEB75AC-47A6-C83F-A459-EB69A2EE9A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19672" y="4019466"/>
            <a:ext cx="6340496" cy="2520280"/>
          </a:xfrm>
          <a:prstGeom prst="rect">
            <a:avLst/>
          </a:prstGeom>
        </p:spPr>
      </p:pic>
      <p:sp>
        <p:nvSpPr>
          <p:cNvPr id="8" name="ZoneTexte 7">
            <a:extLst>
              <a:ext uri="{FF2B5EF4-FFF2-40B4-BE49-F238E27FC236}">
                <a16:creationId xmlns:a16="http://schemas.microsoft.com/office/drawing/2014/main" id="{C345A1DE-23F9-B035-779B-F43A40BCD8C2}"/>
              </a:ext>
            </a:extLst>
          </p:cNvPr>
          <p:cNvSpPr txBox="1"/>
          <p:nvPr/>
        </p:nvSpPr>
        <p:spPr>
          <a:xfrm>
            <a:off x="3563888" y="3589755"/>
            <a:ext cx="1281120" cy="369332"/>
          </a:xfrm>
          <a:prstGeom prst="rect">
            <a:avLst/>
          </a:prstGeom>
          <a:noFill/>
        </p:spPr>
        <p:txBody>
          <a:bodyPr wrap="none" rtlCol="0">
            <a:spAutoFit/>
          </a:bodyPr>
          <a:lstStyle/>
          <a:p>
            <a:r>
              <a:rPr lang="fr-FR" b="1" dirty="0"/>
              <a:t>Code HTML</a:t>
            </a:r>
          </a:p>
        </p:txBody>
      </p:sp>
      <p:sp>
        <p:nvSpPr>
          <p:cNvPr id="9" name="ZoneTexte 8">
            <a:extLst>
              <a:ext uri="{FF2B5EF4-FFF2-40B4-BE49-F238E27FC236}">
                <a16:creationId xmlns:a16="http://schemas.microsoft.com/office/drawing/2014/main" id="{5E390E2F-0E55-30C0-B4A3-7BD493DA92D6}"/>
              </a:ext>
            </a:extLst>
          </p:cNvPr>
          <p:cNvSpPr txBox="1"/>
          <p:nvPr/>
        </p:nvSpPr>
        <p:spPr>
          <a:xfrm>
            <a:off x="1907704" y="6496029"/>
            <a:ext cx="4742030" cy="369332"/>
          </a:xfrm>
          <a:prstGeom prst="rect">
            <a:avLst/>
          </a:prstGeom>
          <a:noFill/>
        </p:spPr>
        <p:txBody>
          <a:bodyPr wrap="square" rtlCol="0">
            <a:spAutoFit/>
          </a:bodyPr>
          <a:lstStyle/>
          <a:p>
            <a:pPr algn="ctr"/>
            <a:r>
              <a:rPr lang="fr-FR" b="1" dirty="0"/>
              <a:t>Code JS</a:t>
            </a:r>
          </a:p>
        </p:txBody>
      </p:sp>
    </p:spTree>
    <p:extLst>
      <p:ext uri="{BB962C8B-B14F-4D97-AF65-F5344CB8AC3E}">
        <p14:creationId xmlns:p14="http://schemas.microsoft.com/office/powerpoint/2010/main" val="8593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Consommation d’API – Exemple de code</a:t>
            </a:r>
          </a:p>
        </p:txBody>
      </p:sp>
      <p:sp>
        <p:nvSpPr>
          <p:cNvPr id="8" name="ZoneTexte 7">
            <a:extLst>
              <a:ext uri="{FF2B5EF4-FFF2-40B4-BE49-F238E27FC236}">
                <a16:creationId xmlns:a16="http://schemas.microsoft.com/office/drawing/2014/main" id="{C345A1DE-23F9-B035-779B-F43A40BCD8C2}"/>
              </a:ext>
            </a:extLst>
          </p:cNvPr>
          <p:cNvSpPr txBox="1"/>
          <p:nvPr/>
        </p:nvSpPr>
        <p:spPr>
          <a:xfrm>
            <a:off x="2483768" y="6107171"/>
            <a:ext cx="4790094" cy="369332"/>
          </a:xfrm>
          <a:prstGeom prst="rect">
            <a:avLst/>
          </a:prstGeom>
          <a:noFill/>
        </p:spPr>
        <p:txBody>
          <a:bodyPr wrap="none" rtlCol="0">
            <a:spAutoFit/>
          </a:bodyPr>
          <a:lstStyle/>
          <a:p>
            <a:r>
              <a:rPr lang="fr-FR" b="1" dirty="0"/>
              <a:t>Résultat sur le navigateur sous forme de tableau</a:t>
            </a:r>
          </a:p>
        </p:txBody>
      </p:sp>
      <p:pic>
        <p:nvPicPr>
          <p:cNvPr id="11" name="Image 10">
            <a:extLst>
              <a:ext uri="{FF2B5EF4-FFF2-40B4-BE49-F238E27FC236}">
                <a16:creationId xmlns:a16="http://schemas.microsoft.com/office/drawing/2014/main" id="{91F1303C-67EC-6458-77A2-CD81FBB1E13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87624" y="1412776"/>
            <a:ext cx="6981825" cy="4448175"/>
          </a:xfrm>
          <a:prstGeom prst="rect">
            <a:avLst/>
          </a:prstGeom>
        </p:spPr>
      </p:pic>
    </p:spTree>
    <p:extLst>
      <p:ext uri="{BB962C8B-B14F-4D97-AF65-F5344CB8AC3E}">
        <p14:creationId xmlns:p14="http://schemas.microsoft.com/office/powerpoint/2010/main" val="1900641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TP – 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400465"/>
            <a:ext cx="8424936" cy="4824536"/>
          </a:xfrm>
        </p:spPr>
        <p:txBody>
          <a:bodyPr>
            <a:normAutofit/>
          </a:bodyPr>
          <a:lstStyle/>
          <a:p>
            <a:r>
              <a:rPr lang="fr-FR" sz="2000" dirty="0"/>
              <a:t>Visiter le lien : </a:t>
            </a:r>
            <a:r>
              <a:rPr lang="fr-FR" sz="2000" b="1" dirty="0"/>
              <a:t>https://aladhan.com/prayer-times-api  </a:t>
            </a:r>
            <a:r>
              <a:rPr lang="fr-FR" sz="2000" dirty="0"/>
              <a:t>pour consultation de la forme de réponse l’API.</a:t>
            </a:r>
          </a:p>
          <a:p>
            <a:endParaRPr lang="fr-FR" sz="2000" dirty="0"/>
          </a:p>
          <a:p>
            <a:r>
              <a:rPr lang="fr-FR" sz="2000" dirty="0"/>
              <a:t>Consommer l’API pour afficher les 5 temps de prières.</a:t>
            </a:r>
          </a:p>
          <a:p>
            <a:endParaRPr lang="fr-FR" sz="2000" dirty="0"/>
          </a:p>
          <a:p>
            <a:r>
              <a:rPr lang="fr-FR" sz="2000" dirty="0"/>
              <a:t>Utilisez </a:t>
            </a:r>
            <a:r>
              <a:rPr lang="fr-FR" sz="2000" b="1" dirty="0" err="1"/>
              <a:t>onloadstart</a:t>
            </a:r>
            <a:r>
              <a:rPr lang="fr-FR" sz="2000" dirty="0"/>
              <a:t> et </a:t>
            </a:r>
            <a:r>
              <a:rPr lang="fr-FR" sz="2000" b="1" dirty="0" err="1"/>
              <a:t>onloadend</a:t>
            </a:r>
            <a:r>
              <a:rPr lang="fr-FR" sz="2000" dirty="0"/>
              <a:t> afin d’afficher un message : Chargement …</a:t>
            </a:r>
          </a:p>
          <a:p>
            <a:endParaRPr lang="fr-FR" sz="2000" dirty="0"/>
          </a:p>
          <a:p>
            <a:r>
              <a:rPr lang="fr-FR" sz="2000" dirty="0"/>
              <a:t>Modifier le lien pour l’affichage à la base de la géolocalisation de l’utilisateur. </a:t>
            </a:r>
          </a:p>
        </p:txBody>
      </p:sp>
      <p:sp>
        <p:nvSpPr>
          <p:cNvPr id="4" name="Espace réservé du texte 3">
            <a:extLst>
              <a:ext uri="{FF2B5EF4-FFF2-40B4-BE49-F238E27FC236}">
                <a16:creationId xmlns:a16="http://schemas.microsoft.com/office/drawing/2014/main" id="{9FF6CAA8-7853-7C9F-EE17-75608D672711}"/>
              </a:ext>
            </a:extLst>
          </p:cNvPr>
          <p:cNvSpPr>
            <a:spLocks noGrp="1"/>
          </p:cNvSpPr>
          <p:nvPr>
            <p:ph type="body" sz="quarter" idx="13"/>
          </p:nvPr>
        </p:nvSpPr>
        <p:spPr/>
        <p:txBody>
          <a:bodyPr/>
          <a:lstStyle/>
          <a:p>
            <a:r>
              <a:rPr lang="fr-FR" dirty="0"/>
              <a:t>http://api.aladhan.com/v1/calendar?latitude=51.508515&amp;longitude=-0.125487</a:t>
            </a:r>
          </a:p>
        </p:txBody>
      </p:sp>
      <p:pic>
        <p:nvPicPr>
          <p:cNvPr id="6" name="Image 5">
            <a:extLst>
              <a:ext uri="{FF2B5EF4-FFF2-40B4-BE49-F238E27FC236}">
                <a16:creationId xmlns:a16="http://schemas.microsoft.com/office/drawing/2014/main" id="{8A0C301D-93F0-6080-DEC9-C897EA31155E}"/>
              </a:ext>
            </a:extLst>
          </p:cNvPr>
          <p:cNvPicPr>
            <a:picLocks noChangeAspect="1"/>
          </p:cNvPicPr>
          <p:nvPr/>
        </p:nvPicPr>
        <p:blipFill>
          <a:blip r:embed="rId2"/>
          <a:stretch>
            <a:fillRect/>
          </a:stretch>
        </p:blipFill>
        <p:spPr>
          <a:xfrm>
            <a:off x="3491880" y="4831599"/>
            <a:ext cx="1247775" cy="1876425"/>
          </a:xfrm>
          <a:prstGeom prst="rect">
            <a:avLst/>
          </a:prstGeom>
          <a:ln w="38100">
            <a:solidFill>
              <a:schemeClr val="tx1"/>
            </a:solidFill>
          </a:ln>
        </p:spPr>
      </p:pic>
    </p:spTree>
    <p:extLst>
      <p:ext uri="{BB962C8B-B14F-4D97-AF65-F5344CB8AC3E}">
        <p14:creationId xmlns:p14="http://schemas.microsoft.com/office/powerpoint/2010/main" val="4105403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57D39-9A0A-D998-2D43-67F75B23B919}"/>
              </a:ext>
            </a:extLst>
          </p:cNvPr>
          <p:cNvSpPr>
            <a:spLocks noGrp="1"/>
          </p:cNvSpPr>
          <p:nvPr>
            <p:ph type="title"/>
          </p:nvPr>
        </p:nvSpPr>
        <p:spPr/>
        <p:txBody>
          <a:bodyPr>
            <a:normAutofit fontScale="90000"/>
          </a:bodyPr>
          <a:lstStyle/>
          <a:p>
            <a:r>
              <a:rPr lang="fr-FR" dirty="0"/>
              <a:t>TP – Consommation d’API</a:t>
            </a:r>
          </a:p>
        </p:txBody>
      </p:sp>
      <p:sp>
        <p:nvSpPr>
          <p:cNvPr id="3" name="Espace réservé du contenu 2">
            <a:extLst>
              <a:ext uri="{FF2B5EF4-FFF2-40B4-BE49-F238E27FC236}">
                <a16:creationId xmlns:a16="http://schemas.microsoft.com/office/drawing/2014/main" id="{D3565211-5DA8-E093-0466-0AC09F5A31A3}"/>
              </a:ext>
            </a:extLst>
          </p:cNvPr>
          <p:cNvSpPr>
            <a:spLocks noGrp="1"/>
          </p:cNvSpPr>
          <p:nvPr>
            <p:ph idx="1"/>
          </p:nvPr>
        </p:nvSpPr>
        <p:spPr>
          <a:xfrm>
            <a:off x="287524" y="1400465"/>
            <a:ext cx="8424936" cy="4824536"/>
          </a:xfrm>
        </p:spPr>
        <p:txBody>
          <a:bodyPr>
            <a:normAutofit fontScale="92500" lnSpcReduction="20000"/>
          </a:bodyPr>
          <a:lstStyle/>
          <a:p>
            <a:r>
              <a:rPr lang="fr-FR" sz="2000" dirty="0"/>
              <a:t>Créez une application JavaScript permettant de générer une facture à partir d'une API de produits fictifs (Fake). </a:t>
            </a:r>
          </a:p>
          <a:p>
            <a:endParaRPr lang="fr-FR" sz="2000" dirty="0"/>
          </a:p>
          <a:p>
            <a:r>
              <a:rPr lang="fr-FR" sz="2000" dirty="0"/>
              <a:t>L'API doit être consultée une fois par jour et les données stockées localement dans le </a:t>
            </a:r>
            <a:r>
              <a:rPr lang="fr-FR" sz="2000" dirty="0" err="1"/>
              <a:t>LocalStorage</a:t>
            </a:r>
            <a:r>
              <a:rPr lang="fr-FR" sz="2000" dirty="0"/>
              <a:t>. </a:t>
            </a:r>
          </a:p>
          <a:p>
            <a:endParaRPr lang="fr-FR" sz="2000" dirty="0"/>
          </a:p>
          <a:p>
            <a:r>
              <a:rPr lang="fr-FR" sz="2000" dirty="0"/>
              <a:t>L'interface utilisateur doit comprendre une liste déroulante pour choisir le produit, une zone de texte pour la quantité et un tableau pour afficher les détails de la facture. </a:t>
            </a:r>
          </a:p>
          <a:p>
            <a:endParaRPr lang="fr-FR" sz="2000" dirty="0"/>
          </a:p>
          <a:p>
            <a:r>
              <a:rPr lang="fr-FR" sz="2000" dirty="0"/>
              <a:t>Après le clique sur le bouton « Ajouter ligne » Ajouter une ligne au tableau.</a:t>
            </a:r>
          </a:p>
          <a:p>
            <a:endParaRPr lang="fr-FR" sz="2000" dirty="0"/>
          </a:p>
          <a:p>
            <a:r>
              <a:rPr lang="fr-FR" sz="2000" dirty="0"/>
              <a:t>L'utilisateur peut choisir la devise pour afficher les prix et l'application doit convertir les prix en temps réel en consommant une API aussi. </a:t>
            </a:r>
          </a:p>
          <a:p>
            <a:endParaRPr lang="fr-FR" sz="2000" dirty="0"/>
          </a:p>
          <a:p>
            <a:r>
              <a:rPr lang="fr-FR" sz="2000" dirty="0"/>
              <a:t>Enfin, l'utilisateur peut imprimer la facture avec une mise en page CSS.</a:t>
            </a:r>
          </a:p>
        </p:txBody>
      </p:sp>
    </p:spTree>
    <p:extLst>
      <p:ext uri="{BB962C8B-B14F-4D97-AF65-F5344CB8AC3E}">
        <p14:creationId xmlns:p14="http://schemas.microsoft.com/office/powerpoint/2010/main" val="1104976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persistance</a:t>
            </a:r>
          </a:p>
        </p:txBody>
      </p:sp>
      <p:sp>
        <p:nvSpPr>
          <p:cNvPr id="3" name="Espace réservé du contenu 2"/>
          <p:cNvSpPr>
            <a:spLocks noGrp="1"/>
          </p:cNvSpPr>
          <p:nvPr>
            <p:ph idx="1"/>
          </p:nvPr>
        </p:nvSpPr>
        <p:spPr>
          <a:xfrm>
            <a:off x="590968" y="1556792"/>
            <a:ext cx="7962064" cy="4608512"/>
          </a:xfrm>
        </p:spPr>
        <p:txBody>
          <a:bodyPr>
            <a:noAutofit/>
          </a:bodyPr>
          <a:lstStyle/>
          <a:p>
            <a:pPr algn="just">
              <a:buFontTx/>
              <a:buChar char="-"/>
            </a:pPr>
            <a:r>
              <a:rPr lang="fr-FR" sz="2400" dirty="0"/>
              <a:t>la persistance désigne la capacité des données à survivre au-delà de l’exécution d’un programme. Autrement dit, les données persistantes restent accessibles même après l’arrêt ou le redémarrage du système.</a:t>
            </a:r>
          </a:p>
          <a:p>
            <a:pPr algn="just">
              <a:buFontTx/>
              <a:buChar char="-"/>
            </a:pPr>
            <a:endParaRPr lang="fr-FR" sz="2400" dirty="0"/>
          </a:p>
          <a:p>
            <a:pPr algn="just">
              <a:buFontTx/>
              <a:buChar char="-"/>
            </a:pPr>
            <a:r>
              <a:rPr lang="fr-FR" sz="2400" dirty="0"/>
              <a:t>En Programmation, nous pouvons persister les données en utilisant : Des fichiers, Des base de données, Des systèmes de cache.</a:t>
            </a:r>
            <a:endParaRPr lang="fr-FR" sz="2000" dirty="0"/>
          </a:p>
        </p:txBody>
      </p:sp>
    </p:spTree>
    <p:extLst>
      <p:ext uri="{BB962C8B-B14F-4D97-AF65-F5344CB8AC3E}">
        <p14:creationId xmlns:p14="http://schemas.microsoft.com/office/powerpoint/2010/main" val="283015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LocalStorage</a:t>
            </a:r>
            <a:r>
              <a:rPr lang="fr-FR" dirty="0"/>
              <a:t> – </a:t>
            </a:r>
            <a:r>
              <a:rPr lang="fr-FR" dirty="0" err="1"/>
              <a:t>SessionStorage</a:t>
            </a:r>
            <a:endParaRPr lang="fr-FR" dirty="0"/>
          </a:p>
        </p:txBody>
      </p:sp>
      <p:sp>
        <p:nvSpPr>
          <p:cNvPr id="3" name="Espace réservé du contenu 2"/>
          <p:cNvSpPr>
            <a:spLocks noGrp="1"/>
          </p:cNvSpPr>
          <p:nvPr>
            <p:ph idx="1"/>
          </p:nvPr>
        </p:nvSpPr>
        <p:spPr>
          <a:xfrm>
            <a:off x="498368" y="1196752"/>
            <a:ext cx="8250096" cy="4960584"/>
          </a:xfrm>
        </p:spPr>
        <p:txBody>
          <a:bodyPr>
            <a:noAutofit/>
          </a:bodyPr>
          <a:lstStyle/>
          <a:p>
            <a:pPr algn="just">
              <a:buFontTx/>
              <a:buChar char="-"/>
            </a:pPr>
            <a:endParaRPr lang="fr-FR" sz="2000" dirty="0"/>
          </a:p>
          <a:p>
            <a:pPr algn="just">
              <a:buFontTx/>
              <a:buChar char="-"/>
            </a:pPr>
            <a:r>
              <a:rPr lang="fr-FR" sz="2000" dirty="0"/>
              <a:t>Avant </a:t>
            </a:r>
            <a:r>
              <a:rPr lang="fr-FR" sz="2000" b="1" dirty="0" err="1"/>
              <a:t>localStroage</a:t>
            </a:r>
            <a:r>
              <a:rPr lang="fr-FR" sz="2000" dirty="0"/>
              <a:t>, la persistance en masse était toujours liée avec une base de données, et cette dernière est dans le côté serveur. C’est-à-dire que nous étions dans l’obligation de passer vers PHP, JEE, ASP …</a:t>
            </a:r>
          </a:p>
          <a:p>
            <a:pPr algn="just">
              <a:buFontTx/>
              <a:buChar char="-"/>
            </a:pPr>
            <a:endParaRPr lang="fr-FR" sz="2000" dirty="0"/>
          </a:p>
          <a:p>
            <a:pPr algn="just">
              <a:buFontTx/>
              <a:buChar char="-"/>
            </a:pPr>
            <a:r>
              <a:rPr lang="fr-FR" sz="2000" b="1" dirty="0" err="1"/>
              <a:t>LocalStorage</a:t>
            </a:r>
            <a:r>
              <a:rPr lang="fr-FR" sz="2000" b="1" dirty="0"/>
              <a:t> et </a:t>
            </a:r>
            <a:r>
              <a:rPr lang="fr-FR" sz="2000" b="1" dirty="0" err="1"/>
              <a:t>SessionStorage</a:t>
            </a:r>
            <a:r>
              <a:rPr lang="fr-FR" sz="2000" b="1" dirty="0"/>
              <a:t> </a:t>
            </a:r>
            <a:r>
              <a:rPr lang="fr-FR" sz="2000" dirty="0"/>
              <a:t> sont une solution adaptée aux besoins actuels de stockage de données variées, dans le navigateur, qui sont </a:t>
            </a:r>
            <a:r>
              <a:rPr lang="fr-FR" sz="2000" b="1" dirty="0"/>
              <a:t>limités</a:t>
            </a:r>
            <a:r>
              <a:rPr lang="fr-FR" sz="2000" dirty="0"/>
              <a:t> en taille.</a:t>
            </a:r>
          </a:p>
          <a:p>
            <a:pPr algn="just">
              <a:buFontTx/>
              <a:buChar char="-"/>
            </a:pPr>
            <a:endParaRPr lang="fr-FR" sz="2000" dirty="0"/>
          </a:p>
          <a:p>
            <a:pPr algn="just">
              <a:buFontTx/>
              <a:buChar char="-"/>
            </a:pPr>
            <a:r>
              <a:rPr lang="fr-FR" sz="2000" b="1" dirty="0" err="1"/>
              <a:t>LocalStorage</a:t>
            </a:r>
            <a:r>
              <a:rPr lang="fr-FR" sz="2000" b="1" dirty="0"/>
              <a:t> et </a:t>
            </a:r>
            <a:r>
              <a:rPr lang="fr-FR" sz="2000" b="1" dirty="0" err="1"/>
              <a:t>SessionStorage</a:t>
            </a:r>
            <a:r>
              <a:rPr lang="fr-FR" sz="2000" dirty="0"/>
              <a:t> peuvent contenir jusqu’au 5MO de données persistantes même après la fermeture du navigateur.</a:t>
            </a:r>
          </a:p>
          <a:p>
            <a:pPr algn="just">
              <a:buFontTx/>
              <a:buChar char="-"/>
            </a:pPr>
            <a:endParaRPr lang="fr-FR" sz="2000" dirty="0"/>
          </a:p>
          <a:p>
            <a:pPr algn="just">
              <a:buFontTx/>
              <a:buChar char="-"/>
            </a:pPr>
            <a:r>
              <a:rPr lang="fr-FR" sz="2000" b="1" dirty="0" err="1"/>
              <a:t>LocalStorage</a:t>
            </a:r>
            <a:r>
              <a:rPr lang="fr-FR" sz="2000" dirty="0"/>
              <a:t> mémorise les données sans limite de durée de vie, tandis que </a:t>
            </a:r>
            <a:r>
              <a:rPr lang="fr-FR" sz="2000" b="1" dirty="0" err="1"/>
              <a:t>SessionStorage</a:t>
            </a:r>
            <a:r>
              <a:rPr lang="fr-FR" sz="2000" dirty="0"/>
              <a:t> se détruit après la fermeture du navigateur.</a:t>
            </a:r>
          </a:p>
          <a:p>
            <a:pPr algn="just">
              <a:buFontTx/>
              <a:buChar char="-"/>
            </a:pPr>
            <a:endParaRPr lang="fr-FR" sz="2000" dirty="0"/>
          </a:p>
        </p:txBody>
      </p:sp>
    </p:spTree>
    <p:extLst>
      <p:ext uri="{BB962C8B-B14F-4D97-AF65-F5344CB8AC3E}">
        <p14:creationId xmlns:p14="http://schemas.microsoft.com/office/powerpoint/2010/main" val="217169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LocalStorage</a:t>
            </a:r>
            <a:r>
              <a:rPr lang="fr-FR" dirty="0"/>
              <a:t> – </a:t>
            </a:r>
            <a:r>
              <a:rPr lang="fr-FR" dirty="0" err="1"/>
              <a:t>SessionStorage</a:t>
            </a:r>
            <a:endParaRPr lang="fr-FR" dirty="0"/>
          </a:p>
        </p:txBody>
      </p:sp>
      <p:sp>
        <p:nvSpPr>
          <p:cNvPr id="3" name="Espace réservé du contenu 2"/>
          <p:cNvSpPr>
            <a:spLocks noGrp="1"/>
          </p:cNvSpPr>
          <p:nvPr>
            <p:ph idx="1"/>
          </p:nvPr>
        </p:nvSpPr>
        <p:spPr>
          <a:xfrm>
            <a:off x="498368" y="1196752"/>
            <a:ext cx="8250096" cy="4960584"/>
          </a:xfrm>
        </p:spPr>
        <p:txBody>
          <a:bodyPr>
            <a:noAutofit/>
          </a:bodyPr>
          <a:lstStyle/>
          <a:p>
            <a:pPr algn="just">
              <a:buFontTx/>
              <a:buChar char="-"/>
            </a:pPr>
            <a:r>
              <a:rPr lang="fr-FR" sz="2000" dirty="0"/>
              <a:t>Comme déjà mentionné, l’une parmi les grande limitation de </a:t>
            </a:r>
            <a:r>
              <a:rPr lang="fr-FR" sz="2000" b="1" dirty="0" err="1"/>
              <a:t>LocalStorage</a:t>
            </a:r>
            <a:r>
              <a:rPr lang="fr-FR" sz="2000" dirty="0"/>
              <a:t> et </a:t>
            </a:r>
            <a:r>
              <a:rPr lang="fr-FR" sz="2000" b="1" dirty="0" err="1"/>
              <a:t>SessionStorage</a:t>
            </a:r>
            <a:r>
              <a:rPr lang="fr-FR" sz="2000" dirty="0"/>
              <a:t> est la limite de taille mémoire à utilisé. </a:t>
            </a:r>
          </a:p>
          <a:p>
            <a:pPr algn="just">
              <a:buFontTx/>
              <a:buChar char="-"/>
            </a:pPr>
            <a:endParaRPr lang="fr-FR" sz="2000" dirty="0"/>
          </a:p>
          <a:p>
            <a:pPr algn="just">
              <a:buFontTx/>
              <a:buChar char="-"/>
            </a:pPr>
            <a:r>
              <a:rPr lang="fr-FR" sz="2000" dirty="0"/>
              <a:t>5MO Octet peut centenier jusqu’au :</a:t>
            </a:r>
          </a:p>
          <a:p>
            <a:pPr algn="just">
              <a:buFontTx/>
              <a:buChar char="-"/>
            </a:pPr>
            <a:endParaRPr lang="fr-FR" sz="2000" dirty="0"/>
          </a:p>
          <a:p>
            <a:pPr algn="just">
              <a:buFontTx/>
              <a:buChar char="-"/>
            </a:pPr>
            <a:r>
              <a:rPr lang="fr-FR" sz="2000" dirty="0"/>
              <a:t>Alors, si par exemple nous voulons enregistrer des produits avec comme information : Libelle, Pu et Qté. Nous pouvons enregistrer approximativement : </a:t>
            </a:r>
            <a:r>
              <a:rPr lang="fr-FR" sz="2000" b="1" dirty="0"/>
              <a:t>65 000 produits </a:t>
            </a:r>
            <a:r>
              <a:rPr lang="fr-FR" sz="2000" dirty="0"/>
              <a:t>si les libellés sont courts.  </a:t>
            </a:r>
          </a:p>
          <a:p>
            <a:pPr algn="just">
              <a:buFontTx/>
              <a:buChar char="-"/>
            </a:pPr>
            <a:endParaRPr lang="fr-FR" sz="2000" dirty="0"/>
          </a:p>
          <a:p>
            <a:pPr algn="just">
              <a:buFontTx/>
              <a:buChar char="-"/>
            </a:pPr>
            <a:r>
              <a:rPr lang="fr-FR" sz="2000" dirty="0"/>
              <a:t>Une autre limitation importante peut être indiquée : La portabilité. Les données enregistrées dans </a:t>
            </a:r>
            <a:r>
              <a:rPr lang="fr-FR" sz="2000" dirty="0" err="1"/>
              <a:t>LocalStorage</a:t>
            </a:r>
            <a:r>
              <a:rPr lang="fr-FR" sz="2000" dirty="0"/>
              <a:t> sont enregistrées dans le navigateur. Alors si vous changez la machine – Même en utilisant le même compte – Les données ne seront pas accessibles. </a:t>
            </a:r>
          </a:p>
        </p:txBody>
      </p:sp>
      <p:pic>
        <p:nvPicPr>
          <p:cNvPr id="5" name="Image 4">
            <a:extLst>
              <a:ext uri="{FF2B5EF4-FFF2-40B4-BE49-F238E27FC236}">
                <a16:creationId xmlns:a16="http://schemas.microsoft.com/office/drawing/2014/main" id="{9698826E-4898-FDFD-607F-9797EBD9F679}"/>
              </a:ext>
            </a:extLst>
          </p:cNvPr>
          <p:cNvPicPr>
            <a:picLocks noChangeAspect="1"/>
          </p:cNvPicPr>
          <p:nvPr/>
        </p:nvPicPr>
        <p:blipFill>
          <a:blip r:embed="rId2"/>
          <a:stretch>
            <a:fillRect/>
          </a:stretch>
        </p:blipFill>
        <p:spPr>
          <a:xfrm>
            <a:off x="4716016" y="2132856"/>
            <a:ext cx="4152900" cy="523875"/>
          </a:xfrm>
          <a:prstGeom prst="rect">
            <a:avLst/>
          </a:prstGeom>
        </p:spPr>
      </p:pic>
    </p:spTree>
    <p:extLst>
      <p:ext uri="{BB962C8B-B14F-4D97-AF65-F5344CB8AC3E}">
        <p14:creationId xmlns:p14="http://schemas.microsoft.com/office/powerpoint/2010/main" val="302744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42996" y="1340768"/>
            <a:ext cx="7458008" cy="4608512"/>
          </a:xfrm>
        </p:spPr>
        <p:txBody>
          <a:bodyPr>
            <a:noAutofit/>
          </a:bodyPr>
          <a:lstStyle/>
          <a:p>
            <a:pPr algn="just">
              <a:buFontTx/>
              <a:buChar char="-"/>
            </a:pPr>
            <a:r>
              <a:rPr lang="fr-FR" sz="2800" dirty="0"/>
              <a:t>Est-ce que je suis intéressé par la persistance ? </a:t>
            </a:r>
          </a:p>
          <a:p>
            <a:pPr lvl="1" algn="just">
              <a:buFontTx/>
              <a:buChar char="-"/>
            </a:pPr>
            <a:r>
              <a:rPr lang="fr-FR" b="1" dirty="0"/>
              <a:t>Si Oui – </a:t>
            </a:r>
            <a:r>
              <a:rPr lang="fr-FR" dirty="0"/>
              <a:t>Est-ce que je vais dépasser le 5MO ? </a:t>
            </a:r>
          </a:p>
          <a:p>
            <a:pPr lvl="2" algn="just">
              <a:buFontTx/>
              <a:buChar char="-"/>
            </a:pPr>
            <a:r>
              <a:rPr lang="fr-FR" sz="2800" b="1" dirty="0"/>
              <a:t>Si Oui – </a:t>
            </a:r>
            <a:r>
              <a:rPr lang="fr-FR" sz="2800" dirty="0"/>
              <a:t>Est-ce que les informations sont portables </a:t>
            </a:r>
          </a:p>
          <a:p>
            <a:pPr lvl="3" algn="just">
              <a:buFontTx/>
              <a:buChar char="-"/>
            </a:pPr>
            <a:r>
              <a:rPr lang="fr-FR" sz="2800" b="1" dirty="0"/>
              <a:t>Si Oui - </a:t>
            </a:r>
            <a:r>
              <a:rPr lang="fr-FR" sz="2800" dirty="0"/>
              <a:t>Non – Est-ce que les infos doivent être détruites après fermeture de navigateur ? </a:t>
            </a:r>
          </a:p>
          <a:p>
            <a:pPr lvl="4" algn="just">
              <a:buFontTx/>
              <a:buChar char="-"/>
            </a:pPr>
            <a:r>
              <a:rPr lang="fr-FR" sz="2800" b="1" dirty="0"/>
              <a:t>Si Oui – </a:t>
            </a:r>
            <a:r>
              <a:rPr lang="fr-FR" sz="2800" dirty="0" err="1"/>
              <a:t>SessionStorage</a:t>
            </a:r>
            <a:endParaRPr lang="fr-FR" sz="2800" dirty="0"/>
          </a:p>
          <a:p>
            <a:pPr lvl="4" algn="just">
              <a:buFontTx/>
              <a:buChar char="-"/>
            </a:pPr>
            <a:r>
              <a:rPr lang="fr-FR" sz="2800" b="1" dirty="0"/>
              <a:t>Si Non - </a:t>
            </a:r>
            <a:r>
              <a:rPr lang="fr-FR" sz="2800" dirty="0" err="1"/>
              <a:t>LocalStroge</a:t>
            </a:r>
            <a:r>
              <a:rPr lang="fr-FR" sz="2800" dirty="0"/>
              <a:t> ( Illimité )</a:t>
            </a:r>
          </a:p>
        </p:txBody>
      </p:sp>
      <p:sp>
        <p:nvSpPr>
          <p:cNvPr id="7" name="Titre 1">
            <a:extLst>
              <a:ext uri="{FF2B5EF4-FFF2-40B4-BE49-F238E27FC236}">
                <a16:creationId xmlns:a16="http://schemas.microsoft.com/office/drawing/2014/main" id="{82910D55-1407-E05F-7F2D-C4703CD6BB1E}"/>
              </a:ext>
            </a:extLst>
          </p:cNvPr>
          <p:cNvSpPr>
            <a:spLocks noGrp="1"/>
          </p:cNvSpPr>
          <p:nvPr>
            <p:ph type="title"/>
          </p:nvPr>
        </p:nvSpPr>
        <p:spPr>
          <a:xfrm>
            <a:off x="251520" y="318254"/>
            <a:ext cx="8496944" cy="432048"/>
          </a:xfrm>
        </p:spPr>
        <p:txBody>
          <a:bodyPr>
            <a:normAutofit fontScale="90000"/>
          </a:bodyPr>
          <a:lstStyle/>
          <a:p>
            <a:r>
              <a:rPr lang="fr-FR" dirty="0" err="1"/>
              <a:t>LocalStorage</a:t>
            </a:r>
            <a:r>
              <a:rPr lang="fr-FR" dirty="0"/>
              <a:t> – </a:t>
            </a:r>
            <a:r>
              <a:rPr lang="fr-FR" dirty="0" err="1"/>
              <a:t>SessionStorage</a:t>
            </a:r>
            <a:endParaRPr lang="fr-FR" dirty="0"/>
          </a:p>
        </p:txBody>
      </p:sp>
    </p:spTree>
    <p:extLst>
      <p:ext uri="{BB962C8B-B14F-4D97-AF65-F5344CB8AC3E}">
        <p14:creationId xmlns:p14="http://schemas.microsoft.com/office/powerpoint/2010/main" val="213876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nouveautés de JS - </a:t>
            </a:r>
            <a:r>
              <a:rPr lang="fr-FR" dirty="0" err="1"/>
              <a:t>LocalStorage</a:t>
            </a:r>
            <a:endParaRPr lang="fr-FR" dirty="0"/>
          </a:p>
        </p:txBody>
      </p:sp>
      <p:sp>
        <p:nvSpPr>
          <p:cNvPr id="3" name="Espace réservé du contenu 2"/>
          <p:cNvSpPr>
            <a:spLocks noGrp="1"/>
          </p:cNvSpPr>
          <p:nvPr>
            <p:ph idx="1"/>
          </p:nvPr>
        </p:nvSpPr>
        <p:spPr>
          <a:xfrm>
            <a:off x="770988" y="1529408"/>
            <a:ext cx="7458008" cy="5328592"/>
          </a:xfrm>
        </p:spPr>
        <p:txBody>
          <a:bodyPr>
            <a:noAutofit/>
          </a:bodyPr>
          <a:lstStyle/>
          <a:p>
            <a:pPr algn="just">
              <a:buFontTx/>
              <a:buChar char="-"/>
            </a:pPr>
            <a:r>
              <a:rPr lang="fr-FR" sz="2400" b="1" dirty="0" err="1"/>
              <a:t>localStorage</a:t>
            </a:r>
            <a:r>
              <a:rPr lang="fr-FR" sz="2400" b="1" dirty="0"/>
              <a:t> / </a:t>
            </a:r>
            <a:r>
              <a:rPr lang="fr-FR" sz="2400" b="1" dirty="0" err="1"/>
              <a:t>sessionStorage</a:t>
            </a:r>
            <a:r>
              <a:rPr lang="fr-FR" sz="2400" dirty="0"/>
              <a:t> contiennent 4 fonctions importantes :</a:t>
            </a:r>
          </a:p>
          <a:p>
            <a:pPr algn="just">
              <a:buFontTx/>
              <a:buChar char="-"/>
            </a:pPr>
            <a:endParaRPr lang="fr-FR" sz="2400" dirty="0"/>
          </a:p>
          <a:p>
            <a:pPr marL="0" indent="0" algn="just">
              <a:buNone/>
            </a:pPr>
            <a:r>
              <a:rPr lang="fr-FR" sz="2400" dirty="0"/>
              <a:t> </a:t>
            </a:r>
          </a:p>
          <a:p>
            <a:pPr lvl="1" algn="just">
              <a:buFontTx/>
              <a:buChar char="-"/>
            </a:pPr>
            <a:r>
              <a:rPr lang="fr-FR" sz="2000" b="1" dirty="0" err="1"/>
              <a:t>setItem</a:t>
            </a:r>
            <a:r>
              <a:rPr lang="fr-FR" sz="2000" b="1" dirty="0"/>
              <a:t>(clé, valeur) : </a:t>
            </a:r>
            <a:r>
              <a:rPr lang="fr-FR" sz="2000" dirty="0"/>
              <a:t>Ajouter ou Modifier un élément.</a:t>
            </a:r>
          </a:p>
          <a:p>
            <a:pPr lvl="1" algn="just">
              <a:buFontTx/>
              <a:buChar char="-"/>
            </a:pPr>
            <a:r>
              <a:rPr lang="fr-FR" sz="2000" b="1" dirty="0" err="1"/>
              <a:t>getItem</a:t>
            </a:r>
            <a:r>
              <a:rPr lang="fr-FR" sz="2000" b="1" dirty="0"/>
              <a:t>(clé) : </a:t>
            </a:r>
            <a:r>
              <a:rPr lang="fr-FR" sz="2000" dirty="0"/>
              <a:t>Récupérer un élément.</a:t>
            </a:r>
          </a:p>
          <a:p>
            <a:pPr lvl="1" algn="just">
              <a:buFontTx/>
              <a:buChar char="-"/>
            </a:pPr>
            <a:r>
              <a:rPr lang="fr-FR" sz="2000" b="1" dirty="0" err="1"/>
              <a:t>removeItem</a:t>
            </a:r>
            <a:r>
              <a:rPr lang="fr-FR" sz="2000" b="1" dirty="0"/>
              <a:t>(clé) : </a:t>
            </a:r>
            <a:r>
              <a:rPr lang="fr-FR" sz="2000" dirty="0"/>
              <a:t>Supprimer un élément.</a:t>
            </a:r>
          </a:p>
          <a:p>
            <a:pPr lvl="1" algn="just">
              <a:buFontTx/>
              <a:buChar char="-"/>
            </a:pPr>
            <a:r>
              <a:rPr lang="fr-FR" sz="2000" b="1" dirty="0" err="1"/>
              <a:t>clear</a:t>
            </a:r>
            <a:r>
              <a:rPr lang="fr-FR" sz="2000" b="1" dirty="0"/>
              <a:t>() : </a:t>
            </a:r>
            <a:r>
              <a:rPr lang="fr-FR" sz="2000" dirty="0"/>
              <a:t>Vider le </a:t>
            </a:r>
            <a:r>
              <a:rPr lang="fr-FR" sz="2000" dirty="0" err="1"/>
              <a:t>localStorage</a:t>
            </a:r>
            <a:r>
              <a:rPr lang="fr-FR" sz="2000" dirty="0"/>
              <a:t>.</a:t>
            </a:r>
          </a:p>
          <a:p>
            <a:pPr marL="457200" lvl="1" indent="0" algn="just">
              <a:buNone/>
            </a:pPr>
            <a:endParaRPr lang="fr-FR" sz="1600" dirty="0"/>
          </a:p>
          <a:p>
            <a:pPr algn="just">
              <a:buFontTx/>
              <a:buChar char="-"/>
            </a:pPr>
            <a:endParaRPr lang="fr-FR" sz="1800" dirty="0"/>
          </a:p>
        </p:txBody>
      </p:sp>
    </p:spTree>
    <p:extLst>
      <p:ext uri="{BB962C8B-B14F-4D97-AF65-F5344CB8AC3E}">
        <p14:creationId xmlns:p14="http://schemas.microsoft.com/office/powerpoint/2010/main" val="513967998"/>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9963</TotalTime>
  <Words>2289</Words>
  <Application>Microsoft Office PowerPoint</Application>
  <PresentationFormat>Affichage à l'écran (4:3)</PresentationFormat>
  <Paragraphs>295</Paragraphs>
  <Slides>48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48</vt:i4>
      </vt:variant>
    </vt:vector>
  </HeadingPairs>
  <TitlesOfParts>
    <vt:vector size="53" baseType="lpstr">
      <vt:lpstr>Arial</vt:lpstr>
      <vt:lpstr>Calibri</vt:lpstr>
      <vt:lpstr>DIN Next LT Pro Medium Cond</vt:lpstr>
      <vt:lpstr>خط سلطاني عريض</vt:lpstr>
      <vt:lpstr>Thème Office</vt:lpstr>
      <vt:lpstr>LocalStorage – Sync / Async - Géolocalisation</vt:lpstr>
      <vt:lpstr>Note Importante</vt:lpstr>
      <vt:lpstr>Les nouveautés de JS</vt:lpstr>
      <vt:lpstr>LocalStorage   SessionStorage</vt:lpstr>
      <vt:lpstr>La persistance</vt:lpstr>
      <vt:lpstr>LocalStorage – SessionStorage</vt:lpstr>
      <vt:lpstr>LocalStorage – SessionStorage</vt:lpstr>
      <vt:lpstr>LocalStorage – SessionStorage</vt:lpstr>
      <vt:lpstr>Les nouveautés de JS - LocalStorage</vt:lpstr>
      <vt:lpstr>Les nouveautés de JS - LocalStorage</vt:lpstr>
      <vt:lpstr>Solution : Création de formulaire</vt:lpstr>
      <vt:lpstr>Solution : Remplir le LocalStorage</vt:lpstr>
      <vt:lpstr>Solution : Tester la disponibilité</vt:lpstr>
      <vt:lpstr>Solution : Affichage</vt:lpstr>
      <vt:lpstr>Les nouveautés de JS - LocalStorage</vt:lpstr>
      <vt:lpstr>Les nouveautés de JS - Exercice</vt:lpstr>
      <vt:lpstr>Asynchronous  code</vt:lpstr>
      <vt:lpstr>Sync/Async - Problématique</vt:lpstr>
      <vt:lpstr>Sync/Async – Pourquoi discuter ce sujet ?</vt:lpstr>
      <vt:lpstr>Sync/Async – La programmation Async chez les autres</vt:lpstr>
      <vt:lpstr>Pourquoi le mode Async  ? </vt:lpstr>
      <vt:lpstr>Pourquoi passer vers le mode Async  ? </vt:lpstr>
      <vt:lpstr>Pourquoi passer vers le mode Async  ? Cas pratique </vt:lpstr>
      <vt:lpstr>Exemple : Sync</vt:lpstr>
      <vt:lpstr>Exemple : Async</vt:lpstr>
      <vt:lpstr>Exemple : Solution traditionnelle</vt:lpstr>
      <vt:lpstr>Exemple : Solution avec Callbacks – ES5</vt:lpstr>
      <vt:lpstr>Exemple : Solution avec Callbacks</vt:lpstr>
      <vt:lpstr>Exemple : Solution avec Callbacks</vt:lpstr>
      <vt:lpstr>Exemple : Consommation d’API</vt:lpstr>
      <vt:lpstr>Exemple : Code Synchrone</vt:lpstr>
      <vt:lpstr>Exemple : Code Asynchrone avec Callbacks</vt:lpstr>
      <vt:lpstr>La géolocalisation</vt:lpstr>
      <vt:lpstr>Les nouveautés de JS - Géolocalisation</vt:lpstr>
      <vt:lpstr>Les nouveautés de JS - Géolocalisation</vt:lpstr>
      <vt:lpstr>Les nouveautés de JS - Géolocalisation</vt:lpstr>
      <vt:lpstr>Les nouveautés de JS - Géolocalisation</vt:lpstr>
      <vt:lpstr>Consommation  des APIs</vt:lpstr>
      <vt:lpstr>Consommation d’API</vt:lpstr>
      <vt:lpstr>Consommation d’API</vt:lpstr>
      <vt:lpstr>Consommation d’API</vt:lpstr>
      <vt:lpstr>Consommation d’API</vt:lpstr>
      <vt:lpstr>Consommation d’API</vt:lpstr>
      <vt:lpstr>Consommation d’API – Exemple de code</vt:lpstr>
      <vt:lpstr>Consommation d’API – Exemple de code</vt:lpstr>
      <vt:lpstr>Consommation d’API – Exemple de code</vt:lpstr>
      <vt:lpstr>TP – Consommation d’API</vt:lpstr>
      <vt:lpstr>TP – Consommation d’API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MANI MOHAMMED ADIL</dc:creator>
  <cp:lastModifiedBy>Mani Mohammed Adil</cp:lastModifiedBy>
  <cp:revision>329</cp:revision>
  <dcterms:created xsi:type="dcterms:W3CDTF">2016-04-16T12:32:51Z</dcterms:created>
  <dcterms:modified xsi:type="dcterms:W3CDTF">2025-02-09T16:24:56Z</dcterms:modified>
</cp:coreProperties>
</file>